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9" r:id="rId2"/>
    <p:sldId id="301" r:id="rId3"/>
    <p:sldId id="260" r:id="rId4"/>
    <p:sldId id="302" r:id="rId5"/>
    <p:sldId id="306" r:id="rId6"/>
    <p:sldId id="268" r:id="rId7"/>
    <p:sldId id="270" r:id="rId8"/>
    <p:sldId id="273" r:id="rId9"/>
    <p:sldId id="272" r:id="rId10"/>
    <p:sldId id="271" r:id="rId11"/>
    <p:sldId id="274" r:id="rId12"/>
    <p:sldId id="275" r:id="rId13"/>
    <p:sldId id="291" r:id="rId14"/>
    <p:sldId id="303" r:id="rId15"/>
    <p:sldId id="277" r:id="rId16"/>
    <p:sldId id="304" r:id="rId17"/>
    <p:sldId id="278" r:id="rId18"/>
    <p:sldId id="279" r:id="rId19"/>
    <p:sldId id="280" r:id="rId20"/>
    <p:sldId id="281" r:id="rId21"/>
    <p:sldId id="282" r:id="rId22"/>
    <p:sldId id="283" r:id="rId23"/>
    <p:sldId id="305" r:id="rId24"/>
    <p:sldId id="284" r:id="rId25"/>
    <p:sldId id="295" r:id="rId26"/>
    <p:sldId id="296" r:id="rId27"/>
    <p:sldId id="297" r:id="rId28"/>
    <p:sldId id="298" r:id="rId29"/>
    <p:sldId id="307" r:id="rId30"/>
    <p:sldId id="308" r:id="rId31"/>
    <p:sldId id="299" r:id="rId32"/>
    <p:sldId id="300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Muhan" initials="ZM" lastIdx="1" clrIdx="0">
    <p:extLst/>
  </p:cmAuthor>
  <p:cmAuthor id="2" name="Zhang, Muhan" initials="ZM [2]" lastIdx="1" clrIdx="1">
    <p:extLst/>
  </p:cmAuthor>
  <p:cmAuthor id="3" name="Zhang, Muhan" initials="ZM [2] [2]" lastIdx="1" clrIdx="2">
    <p:extLst/>
  </p:cmAuthor>
  <p:cmAuthor id="4" name="Zhang, Muhan" initials="ZM [3]" lastIdx="1" clrIdx="3">
    <p:extLst/>
  </p:cmAuthor>
  <p:cmAuthor id="5" name="Zhang, Muhan" initials="ZM [3] [2]" lastIdx="1" clrIdx="4">
    <p:extLst/>
  </p:cmAuthor>
  <p:cmAuthor id="6" name="Zhang, Muhan" initials="ZM [3] [3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1039"/>
    <a:srgbClr val="A51417"/>
    <a:srgbClr val="E2E2E2"/>
    <a:srgbClr val="6C7373"/>
    <a:srgbClr val="E1E1E1"/>
    <a:srgbClr val="566568"/>
    <a:srgbClr val="69787B"/>
    <a:srgbClr val="69780C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1" autoAdjust="0"/>
    <p:restoredTop sz="74890"/>
  </p:normalViewPr>
  <p:slideViewPr>
    <p:cSldViewPr snapToGrid="0" snapToObjects="1">
      <p:cViewPr>
        <p:scale>
          <a:sx n="127" d="100"/>
          <a:sy n="127" d="100"/>
        </p:scale>
        <p:origin x="1048" y="-4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5C15D3-15B7-3B40-A71A-12CEE2AD7EC0}" type="datetimeFigureOut">
              <a:rPr kumimoji="1" lang="zh-CN" altLang="en-US" smtClean="0"/>
              <a:t>2018/2/26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45833-0057-DE4B-ACFC-62BBB6719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45684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3AD09-9720-9047-BB14-484CD98DBB2F}" type="datetimeFigureOut">
              <a:rPr lang="en-US" smtClean="0"/>
              <a:t>2/26/18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80D64-6F43-4C4D-BE6A-3F3482AA5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00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4740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There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over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50 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heuristics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LP,</a:t>
            </a:r>
            <a:r>
              <a:rPr kumimoji="1" lang="en-US" altLang="zh-CN" baseline="0" dirty="0" smtClean="0"/>
              <a:t> and r</a:t>
            </a:r>
            <a:r>
              <a:rPr kumimoji="1" lang="en-US" altLang="zh-CN" dirty="0" smtClean="0"/>
              <a:t>elevant</a:t>
            </a:r>
            <a:r>
              <a:rPr kumimoji="1" lang="en-US" altLang="zh-CN" baseline="0" dirty="0" smtClean="0"/>
              <a:t> papers on designing new link prediction heuristics come out every year since </a:t>
            </a:r>
            <a:r>
              <a:rPr kumimoji="1" lang="en-US" altLang="zh-CN" baseline="0" dirty="0" err="1" smtClean="0"/>
              <a:t>Libon-Nowell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Jon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Kleinberg first introduced the problem of link prediction.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 smtClean="0"/>
          </a:p>
          <a:p>
            <a:r>
              <a:rPr kumimoji="1" lang="en-US" altLang="zh-CN" baseline="0" dirty="0" smtClean="0"/>
              <a:t>However, the problems are,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universally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good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certain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kinds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poorly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second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problem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existing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well.</a:t>
            </a:r>
            <a:r>
              <a:rPr kumimoji="1" lang="zh-CN" altLang="en-US" baseline="0" dirty="0" smtClean="0"/>
              <a:t> </a:t>
            </a:r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8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This</a:t>
            </a:r>
            <a:r>
              <a:rPr kumimoji="1" lang="en-US" altLang="zh-CN" baseline="0" dirty="0" smtClean="0"/>
              <a:t> table shows 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AUC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 of 10 heuristics on 6 benchmark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datasets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survey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paper. 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see, there 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 heuristic that can perform well on all networks. Moreover, a</a:t>
            </a:r>
            <a:r>
              <a:rPr kumimoji="1" lang="en-US" altLang="zh-CN" dirty="0" smtClean="0"/>
              <a:t>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poorly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power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grid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r>
              <a:rPr kumimoji="1" lang="zh-CN" altLang="en-US" baseline="0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router-level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Internet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network.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They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are</a:t>
            </a:r>
            <a:r>
              <a:rPr kumimoji="1" lang="en-US" altLang="zh-CN" baseline="0" dirty="0" smtClean="0">
                <a:solidFill>
                  <a:srgbClr val="C00000"/>
                </a:solidFill>
              </a:rPr>
              <a:t> not much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better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than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random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guess</a:t>
            </a:r>
            <a:r>
              <a:rPr kumimoji="1" lang="mr-IN" altLang="zh-CN" dirty="0" smtClean="0">
                <a:solidFill>
                  <a:srgbClr val="C00000"/>
                </a:solidFill>
              </a:rPr>
              <a:t>…</a:t>
            </a:r>
            <a:r>
              <a:rPr kumimoji="1" lang="en-US" altLang="zh-CN" dirty="0" smtClean="0">
                <a:solidFill>
                  <a:srgbClr val="C00000"/>
                </a:solidFill>
              </a:rPr>
              <a:t>  This</a:t>
            </a:r>
            <a:r>
              <a:rPr kumimoji="1" lang="zh-CN" altLang="en-US" baseline="0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baseline="0" dirty="0" smtClean="0">
                <a:solidFill>
                  <a:srgbClr val="C00000"/>
                </a:solidFill>
              </a:rPr>
              <a:t>may</a:t>
            </a:r>
            <a:r>
              <a:rPr kumimoji="1" lang="en-US" altLang="zh-CN" dirty="0" smtClean="0">
                <a:solidFill>
                  <a:srgbClr val="C00000"/>
                </a:solidFill>
              </a:rPr>
              <a:t> imply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that no</a:t>
            </a:r>
            <a:r>
              <a:rPr kumimoji="1" lang="zh-CN" altLang="en-US" baseline="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baseline="0" dirty="0" smtClean="0"/>
              <a:t>heuristics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really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captured the </a:t>
            </a:r>
            <a:r>
              <a:rPr kumimoji="1" lang="en-US" altLang="zh-CN" dirty="0" smtClean="0">
                <a:solidFill>
                  <a:srgbClr val="C00000"/>
                </a:solidFill>
              </a:rPr>
              <a:t>link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formation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mechanisms</a:t>
            </a:r>
            <a:r>
              <a:rPr kumimoji="1" lang="en-US" altLang="zh-CN" baseline="0" dirty="0" smtClean="0">
                <a:solidFill>
                  <a:srgbClr val="C00000"/>
                </a:solidFill>
              </a:rPr>
              <a:t> of these two networks.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59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reasons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 </a:t>
            </a:r>
            <a:r>
              <a:rPr kumimoji="1" lang="en-US" altLang="zh-CN" baseline="0" dirty="0" err="1" smtClean="0"/>
              <a:t>methods’inconsistent</a:t>
            </a:r>
            <a:r>
              <a:rPr kumimoji="1" lang="en-US" altLang="zh-CN" baseline="0" dirty="0" smtClean="0"/>
              <a:t> performance are that they assume particular link formation mechanisms and can be seen as some hand-crafted graph features. </a:t>
            </a:r>
            <a:r>
              <a:rPr kumimoji="1" lang="en-US" altLang="zh-CN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motivates a question,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 links using hand-crafted graph features, can we directly learn such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 features from the network itself? This leads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 proposed method, WLNM, which is a neural network model for link prediction that automatically learns graph features from </a:t>
            </a:r>
            <a:r>
              <a:rPr kumimoji="1" lang="en-US" altLang="zh-CN" baseline="0" dirty="0" err="1" smtClean="0"/>
              <a:t>links’local</a:t>
            </a:r>
            <a:r>
              <a:rPr kumimoji="1" lang="en-US" altLang="zh-CN" baseline="0" dirty="0" smtClean="0"/>
              <a:t> enclosing subgraphs.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57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figure illustrate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framework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Wlnm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Given a network,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Wlnm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samples a set of positive links (illustrated as link (A, B)) and also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 links (illustrated as link (C,D)) as training links, and then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extracts a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neighborhood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subgraph for each link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raph labeling methods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 to determine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vertex order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enclosing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subgraph.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adjacency matrix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vertex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order.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finally,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(matrix, label) pairs are fed into a neural network to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prediction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6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 see</a:t>
            </a:r>
            <a:r>
              <a:rPr lang="en-US" altLang="zh-CN" baseline="0" dirty="0" smtClean="0"/>
              <a:t> how does WLNM extract subgraphs.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475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Given 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nodes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and y, we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iteratively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 their 1-hop neighbors,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2-hop neighbors, 3-hop neighbors and so on until the</a:t>
            </a:r>
            <a:r>
              <a:rPr lang="zh-CN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subgraph has more than K nodes. Then we rank these neighboring nodes using a graph labeling method, which will be discussed later. Finally, we keep the top-K nodes and construct an enclosing subgraph for the target link.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enclosing subgraph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actually depicts the local pattern of a link 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 contain much information about whether this link is likely to exist.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Moreover,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 we increase K,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enclosing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subgraph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 gradually embrace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needed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first-order, second-order and high-order heuristics. For 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subgraph,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contains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one-hop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neighbors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two-hop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neighbors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calculate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first-order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second-order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heuristics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 merely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subgraph.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36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Given</a:t>
            </a:r>
            <a:r>
              <a:rPr lang="en-US" altLang="zh-CN" baseline="0" dirty="0" smtClean="0"/>
              <a:t> the extracted enclosing subgraphs, we still need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 represent them using some machine-readable data format. We choose to construct an adjacency matrix for each enclosing subgraph. To achieve this, we need to first determine 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vertex ordering for 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adjacency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 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 use graph labeling methods.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87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Graph</a:t>
            </a:r>
            <a:r>
              <a:rPr kumimoji="1" lang="en-US" altLang="zh-CN" baseline="0" dirty="0" smtClean="0"/>
              <a:t> labeling is a kind of algorithms that assign positive integer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labels 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colors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 graph vertices,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like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Intuitively,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 have two requirements for the graph labeling method used here. Firstly, it should label 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vertices according to their structural roles within a subgraph, 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say, two nodes of two different subgraphs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should have similar labels if and only if they have similar structural roles within their respective graphs. 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 important for the machine learning models to read different subgraphs in a consistent order.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later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 that </a:t>
            </a:r>
            <a:r>
              <a:rPr kumimoji="1" lang="en-US" altLang="zh-CN" baseline="0" dirty="0" err="1" smtClean="0"/>
              <a:t>Weisfeiler</a:t>
            </a:r>
            <a:r>
              <a:rPr kumimoji="1" lang="en-US" altLang="zh-CN" baseline="0" dirty="0" smtClean="0"/>
              <a:t>-Lehman algorithm an eligible one. </a:t>
            </a:r>
            <a:r>
              <a:rPr kumimoji="1" lang="en-US" altLang="zh-CN" dirty="0" smtClean="0"/>
              <a:t>The</a:t>
            </a:r>
            <a:r>
              <a:rPr kumimoji="1" lang="en-US" altLang="zh-CN" baseline="0" dirty="0" smtClean="0"/>
              <a:t> second requirement is, the 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should also keep the intrinsic directionality of the subgraph. This is because an enclosing subgraph is constructed by iteratively adding 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nodes outward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center. We can achieve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 example, letting </a:t>
            </a:r>
            <a:r>
              <a:rPr kumimoji="1" lang="en-US" altLang="zh-CN" dirty="0" smtClean="0"/>
              <a:t>nodes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center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smaller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farther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nodes.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baseline="0" dirty="0" smtClean="0"/>
              <a:t>way,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encode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directionality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information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labels.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0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kumimoji="1" lang="en-US" altLang="zh-CN" baseline="0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</a:t>
            </a:r>
            <a:r>
              <a:rPr kumimoji="1" lang="en-US" altLang="zh-CN" dirty="0" smtClean="0"/>
              <a:t>he</a:t>
            </a:r>
            <a:r>
              <a:rPr kumimoji="1" lang="en-US" altLang="zh-CN" baseline="0" dirty="0" smtClean="0"/>
              <a:t> graph labeling method we used is called </a:t>
            </a:r>
            <a:r>
              <a:rPr kumimoji="1" lang="en-US" altLang="zh-CN" baseline="0" dirty="0" err="1" smtClean="0"/>
              <a:t>Weisfeiler</a:t>
            </a:r>
            <a:r>
              <a:rPr kumimoji="1" lang="en-US" altLang="zh-CN" baseline="0" dirty="0" smtClean="0"/>
              <a:t>-Lehman </a:t>
            </a:r>
            <a:r>
              <a:rPr kumimoji="1" lang="en-US" altLang="zh-CN" baseline="0" dirty="0" err="1" smtClean="0"/>
              <a:t>algorithm,or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WL,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dirty="0" smtClean="0"/>
              <a:t>labels vertices according to their structural roles.</a:t>
            </a:r>
            <a:r>
              <a:rPr kumimoji="1" lang="en-US" altLang="zh-CN" baseline="0" dirty="0" smtClean="0"/>
              <a:t> 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assigns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initial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color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1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vertices.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constructs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 signature string for each vertex by concatenating its own color and its </a:t>
            </a:r>
            <a:r>
              <a:rPr kumimoji="1" lang="en-US" altLang="zh-CN" baseline="0" dirty="0" err="1" smtClean="0"/>
              <a:t>neighbors’colors</a:t>
            </a:r>
            <a:r>
              <a:rPr kumimoji="1" lang="en-US" altLang="zh-CN" baseline="0" dirty="0" smtClean="0"/>
              <a:t> like this. After that, 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 signature strings are compressed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into new positive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integer colors in lexical order. This process is repeated until the colors converge. The f</a:t>
            </a:r>
            <a:r>
              <a:rPr kumimoji="1" lang="en-US" altLang="zh-CN" dirty="0" smtClean="0"/>
              <a:t>inal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topological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positions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baseline="0" dirty="0" smtClean="0"/>
              <a:t>WL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widely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isomorphism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checking,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kernel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designs.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struture</a:t>
            </a:r>
            <a:r>
              <a:rPr kumimoji="1" lang="en-US" altLang="zh-CN" baseline="0" dirty="0" smtClean="0"/>
              <a:t>-encoding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property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makes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eligible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algorithm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meets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requirement.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2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But how do we</a:t>
            </a:r>
            <a:r>
              <a:rPr lang="en-US" altLang="zh-CN" baseline="0" dirty="0" smtClean="0"/>
              <a:t> let the WL colors encode the directionality information? We can easily achieve this by assigning initial colors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distance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centers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instead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assigning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noodes</a:t>
            </a:r>
            <a:r>
              <a:rPr lang="en-US" altLang="zh-CN" baseline="0" dirty="0" smtClean="0"/>
              <a:t>. e.g., we assign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 color 1 to the 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 nodes,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y, 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 2 to 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1-hop neighbors, and 3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2-hop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neighbors,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 on.</a:t>
            </a:r>
          </a:p>
          <a:p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run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initial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colors 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color-order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preserving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ensures that the final colors still observe the initial distance-based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 order, 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converge, 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neighbors,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blue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circles,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still have smaller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two-hop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neighbors.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two-hop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neighbors,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yellow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order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preserving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enables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encode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directionality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graph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labels.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4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 smtClean="0"/>
              <a:t>Given an incomplete network, link prediction, is to predict whether two nodes are likely to have a link. It has many applications such as ...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10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en-US" altLang="zh-CN" baseline="0" dirty="0" smtClean="0"/>
              <a:t> have some definitions and theorems to show that the classical WL algorithm is indeed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color-order preserving. 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475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Although</a:t>
            </a:r>
            <a:r>
              <a:rPr lang="en-US" altLang="zh-CN" baseline="0" dirty="0" smtClean="0"/>
              <a:t> the classical WL is an eligible graph labeling algorithm, it is slow, since it needs to</a:t>
            </a:r>
            <a:r>
              <a:rPr lang="zh-CN" altLang="en-US" baseline="0" dirty="0" smtClean="0"/>
              <a:t> </a:t>
            </a:r>
            <a:r>
              <a:rPr kumimoji="1" lang="en-US" altLang="zh-CN" dirty="0" smtClean="0"/>
              <a:t>iteratively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possibly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strings,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introducing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much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unnecessary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burdens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lang="en-US" altLang="zh-CN" baseline="0" dirty="0" smtClean="0"/>
              <a:t>Recently,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 is a hashing-based WL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 uses a perfect </a:t>
            </a:r>
            <a:r>
              <a:rPr kumimoji="1" lang="en-US" altLang="zh-CN" dirty="0" smtClean="0"/>
              <a:t>hash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function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unique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signatures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unique real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making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directly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operate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values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instead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strings</a:t>
            </a:r>
            <a:r>
              <a:rPr kumimoji="1" lang="en-US" altLang="zh-CN" dirty="0" smtClean="0"/>
              <a:t>.</a:t>
            </a:r>
            <a:r>
              <a:rPr lang="en-US" altLang="zh-CN" baseline="0" dirty="0" smtClean="0"/>
              <a:t> It is much faster than classical WL but no longer color-order preserving. Moreover, the colors generated by the hashing-WL sometimes do not converge. To address 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issues as well as preserving the efficiency of the hashing-based WL, we propose the \</a:t>
            </a:r>
            <a:r>
              <a:rPr lang="en-US" altLang="zh-CN" baseline="0" dirty="0" err="1" smtClean="0"/>
              <a:t>textsc</a:t>
            </a:r>
            <a:r>
              <a:rPr lang="en-US" altLang="zh-CN" baseline="0" dirty="0" smtClean="0"/>
              <a:t>{Palette-WL} algorithm.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255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proposed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palette-WL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hashing-WL,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except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normalization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term.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 it is still a perfect hashing,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 </a:t>
            </a:r>
            <a:r>
              <a:rPr lang="en-US" altLang="zh-CN" baseline="0" dirty="0" err="1" smtClean="0"/>
              <a:t>additionaly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becomes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color-order preserving. Using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normalized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rigorously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convergence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again,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I‘ll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skip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details.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 call it \</a:t>
            </a:r>
            <a:r>
              <a:rPr lang="en-US" altLang="zh-CN" baseline="0" dirty="0" err="1" smtClean="0"/>
              <a:t>textsc</a:t>
            </a:r>
            <a:r>
              <a:rPr lang="en-US" altLang="zh-CN" baseline="0" dirty="0" smtClean="0"/>
              <a:t>{Palette-WL} because the labeling process is like to draw initial colors from a palette to vertices, and then iteratively refine them by mixing their original colors and nearby colors in such a way that the colors' relative ordering is preserved.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43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After</a:t>
            </a:r>
            <a:r>
              <a:rPr lang="en-US" altLang="zh-CN" baseline="0" dirty="0" smtClean="0"/>
              <a:t> determining the node labels, f</a:t>
            </a:r>
            <a:r>
              <a:rPr lang="en-US" altLang="zh-CN" dirty="0" smtClean="0"/>
              <a:t>inally,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encode</a:t>
            </a:r>
            <a:r>
              <a:rPr lang="en-US" altLang="zh-CN" baseline="0" dirty="0" smtClean="0"/>
              <a:t> each enclosing subgraph 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adjacency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neural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network.</a:t>
            </a:r>
          </a:p>
          <a:p>
            <a:endParaRPr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15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Given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converged WL colors, 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 determine the vertex order 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construct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 adjacency matrix.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color-order preserving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palette-WL, the two target nodes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 always 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end.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 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guarantees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target link is always encoded in A12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adjacency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shown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yellow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here. This is important,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since otherwise 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yellow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star 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appear arbitrarily in the adjacency matrix, 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 neural networks cannot distinguish which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target link to predict. </a:t>
            </a:r>
          </a:p>
          <a:p>
            <a:r>
              <a:rPr lang="en-US" altLang="zh-CN" baseline="0" dirty="0" smtClean="0"/>
              <a:t>After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 encoding,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 upper-triangular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adjacency matrix is vertically fed 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 three layer fully connected neural network to train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model.</a:t>
            </a:r>
            <a:endParaRPr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16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visualization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experiments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learned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features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extracted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enclosing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subgraphs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upperleft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3-regular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bottom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left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learned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weights.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Beside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them,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frequent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positive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enclosing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subgraphs.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second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random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negative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samples.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proposed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successfully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extracts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building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blocks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weights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patterns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likely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40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example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preferential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attachment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extracted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enclosing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subgraphs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successfully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illustrate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tendency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connect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popular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nodes.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2639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visualization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experiment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air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interesting.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frequent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positive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enclosing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subgraph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clique.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makes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sense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cities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airlines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small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cities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cities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tend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establish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dense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connections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big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cities.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many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cliques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air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successfully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extracts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patterns. 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51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experiments,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compare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WLNM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13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baselines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methods, including 9 popular heuristic methods and 3 latent-feature models.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 method outperforms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baselines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6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8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benchmark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datasets.(</a:t>
            </a:r>
            <a:r>
              <a:rPr kumimoji="1" lang="zh-CN" altLang="en-US" baseline="0" dirty="0" smtClean="0"/>
              <a:t>翻页</a:t>
            </a:r>
            <a:r>
              <a:rPr kumimoji="1" lang="en-US" altLang="zh-CN" baseline="0" dirty="0" smtClean="0"/>
              <a:t>) These baselines include common neighbors, </a:t>
            </a:r>
            <a:r>
              <a:rPr kumimoji="1" lang="en-US" altLang="zh-CN" baseline="0" dirty="0" err="1" smtClean="0"/>
              <a:t>Jaccard</a:t>
            </a:r>
            <a:r>
              <a:rPr kumimoji="1" lang="en-US" altLang="zh-CN" baseline="0" dirty="0" smtClean="0"/>
              <a:t> index, </a:t>
            </a:r>
            <a:r>
              <a:rPr kumimoji="1" lang="en-US" altLang="zh-CN" baseline="0" dirty="0" err="1" smtClean="0"/>
              <a:t>Adamic</a:t>
            </a:r>
            <a:r>
              <a:rPr kumimoji="1" lang="en-US" altLang="zh-CN" baseline="0" dirty="0" smtClean="0"/>
              <a:t>-Adar, Katz index, resistance distance, </a:t>
            </a:r>
            <a:r>
              <a:rPr kumimoji="1" lang="en-US" altLang="zh-CN" baseline="0" dirty="0" err="1" smtClean="0"/>
              <a:t>pagerank</a:t>
            </a:r>
            <a:r>
              <a:rPr kumimoji="1" lang="en-US" altLang="zh-CN" baseline="0" dirty="0" smtClean="0"/>
              <a:t>, </a:t>
            </a:r>
            <a:r>
              <a:rPr kumimoji="1" lang="en-US" altLang="zh-CN" baseline="0" dirty="0" err="1" smtClean="0"/>
              <a:t>simrank</a:t>
            </a:r>
            <a:r>
              <a:rPr kumimoji="1" lang="en-US" altLang="zh-CN" baseline="0" dirty="0" smtClean="0"/>
              <a:t>, statistical block model, matrix-factorization and so on.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Moreover,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Power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Router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existing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scores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significantly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better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random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guess,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because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WLNM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does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assume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certain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formation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mechanisms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common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neighbors,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learns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mechanisms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itself,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learn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suitable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204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Next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replace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neural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WLNM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logistic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regression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model. 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degrades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lot.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proves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importance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neural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learn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complex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nonlinear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topological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patterns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which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foster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formation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links.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7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Let’s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some concrete examples.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 figure is a screenshot of </a:t>
            </a:r>
            <a:r>
              <a:rPr kumimoji="1" lang="en-US" altLang="zh-CN" baseline="0" dirty="0" err="1" smtClean="0"/>
              <a:t>facebook’s</a:t>
            </a:r>
            <a:r>
              <a:rPr kumimoji="1" lang="en-US" altLang="zh-CN" baseline="0" dirty="0" smtClean="0"/>
              <a:t> friend recommendation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system.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suggest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people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know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counting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mutual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friends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you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people.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 is 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link prediction example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 social network.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( Given a person in a social network, link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aims to predict which people this person is most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likely to connect to in order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help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users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establish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connections.)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	</a:t>
            </a:r>
          </a:p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559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compare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palette-WL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several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see,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palette-WL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significantly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better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including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hashing-WL,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canonical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labeling,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random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labeling.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original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hashing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comparable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palette-</a:t>
            </a:r>
            <a:r>
              <a:rPr kumimoji="1" lang="en-US" altLang="zh-CN" baseline="0" dirty="0" err="1" smtClean="0"/>
              <a:t>wl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preserve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color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between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iterations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chaotic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final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orders.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again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validates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importance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palette-WL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subgraph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encoding.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938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proposed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WLNM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which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automatically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learns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features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from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links’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enclosing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subgraphs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instead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scores.</a:t>
            </a:r>
          </a:p>
          <a:p>
            <a:r>
              <a:rPr kumimoji="1" lang="en-US" altLang="zh-CN" baseline="0" dirty="0" smtClean="0"/>
              <a:t>We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developed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graph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labeling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palette-WL,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impose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vertex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orderings,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which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meets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special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requirements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encoding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enclosing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subgraphs.</a:t>
            </a:r>
          </a:p>
          <a:p>
            <a:r>
              <a:rPr kumimoji="1" lang="en-US" altLang="zh-CN" baseline="0" dirty="0" smtClean="0"/>
              <a:t>Experiment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results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outperforms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most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benchmark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datasets,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but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very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well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two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where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existing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work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well.</a:t>
            </a:r>
          </a:p>
          <a:p>
            <a:r>
              <a:rPr kumimoji="1" lang="en-US" altLang="zh-CN" baseline="0" dirty="0" smtClean="0"/>
              <a:t>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summery,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WLNM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next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generation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prediction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method,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state-of-art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performance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universal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applicability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across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different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networks.</a:t>
            </a:r>
            <a:r>
              <a:rPr kumimoji="1" lang="zh-CN" altLang="en-US" baseline="0" dirty="0" smtClean="0"/>
              <a:t> </a:t>
            </a:r>
            <a:endParaRPr kumimoji="1" lang="en-US" altLang="zh-CN" baseline="0" dirty="0" smtClean="0"/>
          </a:p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43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8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second</a:t>
            </a:r>
            <a:r>
              <a:rPr kumimoji="1" lang="zh-CN" altLang="en-US" baseline="0" dirty="0" smtClean="0"/>
              <a:t> </a:t>
            </a:r>
            <a:r>
              <a:rPr kumimoji="1" lang="en-US" altLang="zh-CN" dirty="0" smtClean="0"/>
              <a:t>example comes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Amazon’s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product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recommendation</a:t>
            </a:r>
            <a:r>
              <a:rPr kumimoji="1" lang="en-US" altLang="zh-CN" dirty="0" smtClean="0"/>
              <a:t>.</a:t>
            </a:r>
            <a:r>
              <a:rPr kumimoji="1" lang="en-US" altLang="zh-CN" baseline="0" dirty="0" smtClean="0"/>
              <a:t> When you buy a product, Amazon will recommend some items that are frequently bought together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product.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 is an example of link prediction in the user-product network.</a:t>
            </a:r>
          </a:p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0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en-US" altLang="zh-CN" baseline="0" dirty="0" smtClean="0"/>
              <a:t> most widely used methods for link prediction are heuristic methods. A heuristic method predicts links by calculating a proximity score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each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pair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nodes as their likelihood of having a link.</a:t>
            </a:r>
            <a:endParaRPr kumimoji="1" lang="en-US" altLang="zh-CN" dirty="0" smtClean="0"/>
          </a:p>
          <a:p>
            <a:r>
              <a:rPr kumimoji="1" lang="en-US" altLang="zh-CN" dirty="0" smtClean="0"/>
              <a:t>There are many</a:t>
            </a:r>
            <a:r>
              <a:rPr kumimoji="1" lang="en-US" altLang="zh-CN" baseline="0" dirty="0" smtClean="0"/>
              <a:t> very simple but effective heuristics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for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link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err="1" smtClean="0"/>
              <a:t>prediction,Table</a:t>
            </a:r>
            <a:r>
              <a:rPr kumimoji="1" lang="en-US" altLang="zh-CN" baseline="0" dirty="0" smtClean="0"/>
              <a:t> 1 shows some popular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ones. I will go over four representative ones with you.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23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baseline="0" dirty="0" smtClean="0"/>
              <a:t>I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will</a:t>
            </a:r>
            <a:r>
              <a:rPr kumimoji="1" lang="en-US" altLang="zh-CN" dirty="0" smtClean="0"/>
              <a:t> use Gamma(x)</a:t>
            </a:r>
            <a:r>
              <a:rPr kumimoji="1" lang="en-US" altLang="zh-CN" baseline="0" dirty="0" smtClean="0"/>
              <a:t> to denote the neighbor set of a node x in a graph.</a:t>
            </a:r>
            <a:endParaRPr kumimoji="1" lang="en-US" altLang="zh-CN" dirty="0" smtClean="0"/>
          </a:p>
          <a:p>
            <a:r>
              <a:rPr kumimoji="1" lang="en-US" altLang="zh-CN" dirty="0" smtClean="0"/>
              <a:t>The first one, called</a:t>
            </a:r>
            <a:r>
              <a:rPr kumimoji="1" lang="en-US" altLang="zh-CN" baseline="0" dirty="0" smtClean="0"/>
              <a:t> common neighbors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heuristic, is just what is used</a:t>
            </a:r>
            <a:r>
              <a:rPr kumimoji="1" lang="en-US" altLang="zh-CN" dirty="0" smtClean="0"/>
              <a:t> in the Facebook</a:t>
            </a:r>
            <a:r>
              <a:rPr kumimoji="1" lang="en-US" altLang="zh-CN" baseline="0" dirty="0" smtClean="0"/>
              <a:t> example. It </a:t>
            </a:r>
            <a:r>
              <a:rPr kumimoji="1" lang="en-US" altLang="zh-CN" dirty="0" smtClean="0"/>
              <a:t>predicts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links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counting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</a:t>
            </a:r>
            <a:r>
              <a:rPr kumimoji="1" lang="en-US" altLang="zh-CN" baseline="0" dirty="0" smtClean="0"/>
              <a:t>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neighbors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both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</a:t>
            </a:r>
            <a:r>
              <a:rPr kumimoji="1" lang="en-US" altLang="zh-CN" dirty="0" smtClean="0"/>
              <a:t>. It</a:t>
            </a:r>
            <a:r>
              <a:rPr kumimoji="1" lang="en-US" altLang="zh-CN" baseline="0" dirty="0" smtClean="0"/>
              <a:t> assumes that </a:t>
            </a:r>
            <a:r>
              <a:rPr kumimoji="1" lang="en-US" altLang="zh-CN" dirty="0" smtClean="0"/>
              <a:t>x and y are likely to be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friends</a:t>
            </a:r>
            <a:r>
              <a:rPr kumimoji="1" lang="en-US" altLang="zh-CN" dirty="0" smtClean="0"/>
              <a:t> if</a:t>
            </a:r>
            <a:r>
              <a:rPr kumimoji="1" lang="en-US" altLang="zh-CN" baseline="0" dirty="0" smtClean="0"/>
              <a:t> they have many common friends. 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2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The</a:t>
            </a:r>
            <a:r>
              <a:rPr kumimoji="1" lang="en-US" altLang="zh-CN" baseline="0" dirty="0" smtClean="0"/>
              <a:t> second heuristic,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called preferential attachment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heuristic, predicts links using the product of x and y’s degrees. It assumes 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x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prefers to connect to y if y is popular.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reasonable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heuristic.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Both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 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neighbors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heuristic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 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preferential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attachment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are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first-order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heuristics,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only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needs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know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1-hop-neighbors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x and y 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calculate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scores.</a:t>
            </a:r>
          </a:p>
          <a:p>
            <a:endParaRPr kumimoji="1" lang="en-US" altLang="zh-CN" baseline="0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8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Now let’s see a</a:t>
            </a:r>
            <a:r>
              <a:rPr kumimoji="1" lang="en-US" altLang="zh-CN" baseline="0" dirty="0" smtClean="0"/>
              <a:t> second-order heuristic, the </a:t>
            </a:r>
            <a:r>
              <a:rPr kumimoji="1" lang="en-US" altLang="zh-CN" baseline="0" dirty="0" err="1" smtClean="0"/>
              <a:t>Adamic</a:t>
            </a:r>
            <a:r>
              <a:rPr kumimoji="1" lang="en-US" altLang="zh-CN" baseline="0" dirty="0" smtClean="0"/>
              <a:t>-Adar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heuristic. Basically it is a weighted common neighbors in which a high-degree common neighbor such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 weighted less than a low degree common neighbor such as b. 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assumes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that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both x and y connecting to a is not surprising, since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also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has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many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other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connections. But x and y both connecting to b is informative, since b has no other connections. </a:t>
            </a:r>
            <a:r>
              <a:rPr kumimoji="1" lang="en-US" altLang="zh-CN" dirty="0" smtClean="0"/>
              <a:t>This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second-order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heuristic,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since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involves up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2-hop neighbors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of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x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and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y to compute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the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heuristic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score.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24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Now</a:t>
            </a:r>
            <a:r>
              <a:rPr kumimoji="1" lang="en-US" altLang="zh-CN" baseline="0" dirty="0" smtClean="0"/>
              <a:t> let’s see a high-order heuristic, the Katz index. It s</a:t>
            </a:r>
            <a:r>
              <a:rPr kumimoji="1" lang="en-US" altLang="zh-CN" dirty="0" smtClean="0"/>
              <a:t>ums all paths between x and y; each</a:t>
            </a:r>
            <a:r>
              <a:rPr kumimoji="1" lang="en-US" altLang="zh-CN" baseline="0" dirty="0" smtClean="0"/>
              <a:t> path is discounted according to its length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longer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path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is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discounted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more</a:t>
            </a:r>
            <a:r>
              <a:rPr kumimoji="1" lang="en-US" altLang="zh-CN" dirty="0" smtClean="0"/>
              <a:t> than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short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path.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Katz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index is a high-order heuristic, since one need to search the entire graph in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order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to find all paths between x and y.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80D64-6F43-4C4D-BE6A-3F3482AA51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2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28600" y="228600"/>
            <a:ext cx="8686800" cy="6400800"/>
          </a:xfrm>
          <a:prstGeom prst="rect">
            <a:avLst/>
          </a:prstGeom>
          <a:solidFill>
            <a:srgbClr val="6C73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733" y="2253751"/>
            <a:ext cx="4987877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733" y="3596777"/>
            <a:ext cx="4987877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1linerev(1c)1000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8" y="5851976"/>
            <a:ext cx="3608228" cy="563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5654452" y="436622"/>
            <a:ext cx="3262720" cy="6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3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28600" y="228600"/>
            <a:ext cx="8686800" cy="6400800"/>
          </a:xfrm>
          <a:prstGeom prst="rect">
            <a:avLst/>
          </a:prstGeom>
          <a:solidFill>
            <a:srgbClr val="A514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28"/>
          <a:stretch/>
        </p:blipFill>
        <p:spPr>
          <a:xfrm>
            <a:off x="5654452" y="436622"/>
            <a:ext cx="3262720" cy="60258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733" y="2253751"/>
            <a:ext cx="4987877" cy="121708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0733" y="3596777"/>
            <a:ext cx="4987877" cy="480836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7" name="Picture 6" descr="1linerev(1c)1000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8" y="5851976"/>
            <a:ext cx="3608228" cy="5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7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  <a:lvl2pPr>
              <a:defRPr>
                <a:solidFill>
                  <a:srgbClr val="6C7373"/>
                </a:solidFill>
              </a:defRPr>
            </a:lvl2pPr>
            <a:lvl3pPr>
              <a:defRPr>
                <a:solidFill>
                  <a:srgbClr val="6C7373"/>
                </a:solidFill>
              </a:defRPr>
            </a:lvl3pPr>
            <a:lvl4pPr>
              <a:defRPr>
                <a:solidFill>
                  <a:srgbClr val="6C7373"/>
                </a:solidFill>
              </a:defRPr>
            </a:lvl4pPr>
            <a:lvl5pPr>
              <a:defRPr>
                <a:solidFill>
                  <a:srgbClr val="6C7373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6C737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89543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0BAE0-FE01-6A4B-AA30-03FEC9D34E09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51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72" y="437444"/>
            <a:ext cx="795528" cy="920496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5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0BAE0-FE01-6A4B-AA30-03FEC9D34E0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59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7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5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sh_U_PPT_Template-04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22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28600" y="228600"/>
            <a:ext cx="8686800" cy="6400800"/>
          </a:xfrm>
          <a:prstGeom prst="rect">
            <a:avLst/>
          </a:prstGeom>
          <a:solidFill>
            <a:srgbClr val="E1E1E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3889" y="1600200"/>
            <a:ext cx="8142111" cy="4778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72" y="437444"/>
            <a:ext cx="795528" cy="92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1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3" r:id="rId2"/>
    <p:sldLayoutId id="2147483650" r:id="rId3"/>
    <p:sldLayoutId id="2147483660" r:id="rId4"/>
    <p:sldLayoutId id="2147483652" r:id="rId5"/>
    <p:sldLayoutId id="2147483653" r:id="rId6"/>
    <p:sldLayoutId id="2147483654" r:id="rId7"/>
    <p:sldLayoutId id="2147483670" r:id="rId8"/>
    <p:sldLayoutId id="2147483655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6C7373"/>
          </a:solidFill>
          <a:latin typeface="Times New Roman" charset="0"/>
          <a:ea typeface="Times New Roman" charset="0"/>
          <a:cs typeface="Times New Roman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b="0" i="0" kern="1200">
          <a:solidFill>
            <a:srgbClr val="6C7373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7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4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5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Weisfeiler</a:t>
            </a:r>
            <a:r>
              <a:rPr lang="en-US" altLang="zh-CN" dirty="0"/>
              <a:t>-Lehman Neural Machine for Link Prediction </a:t>
            </a:r>
            <a:br>
              <a:rPr lang="en-US" altLang="zh-CN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3056" y="3971778"/>
            <a:ext cx="4987877" cy="480836"/>
          </a:xfrm>
        </p:spPr>
        <p:txBody>
          <a:bodyPr>
            <a:noAutofit/>
          </a:bodyPr>
          <a:lstStyle/>
          <a:p>
            <a:r>
              <a:rPr lang="en-US" altLang="zh-CN" sz="1800" u="sng" dirty="0" smtClean="0"/>
              <a:t>Muhan</a:t>
            </a:r>
            <a:r>
              <a:rPr lang="zh-CN" altLang="en-US" sz="1800" u="sng" dirty="0" smtClean="0"/>
              <a:t> </a:t>
            </a:r>
            <a:r>
              <a:rPr lang="en-US" altLang="zh-CN" sz="1800" u="sng" dirty="0" smtClean="0"/>
              <a:t>Zhang</a:t>
            </a:r>
            <a:r>
              <a:rPr lang="en-US" altLang="zh-CN" sz="1800" dirty="0" smtClean="0"/>
              <a:t> and </a:t>
            </a:r>
            <a:r>
              <a:rPr lang="en-US" altLang="zh-CN" sz="1800" dirty="0" err="1"/>
              <a:t>Yixin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Chen, KDD 2017</a:t>
            </a:r>
          </a:p>
        </p:txBody>
      </p:sp>
    </p:spTree>
    <p:extLst>
      <p:ext uri="{BB962C8B-B14F-4D97-AF65-F5344CB8AC3E}">
        <p14:creationId xmlns:p14="http://schemas.microsoft.com/office/powerpoint/2010/main" val="158428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Problems of Heuristic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Methods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02" y="1417638"/>
            <a:ext cx="6797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There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en-US" altLang="zh-CN" dirty="0"/>
              <a:t> </a:t>
            </a:r>
            <a:r>
              <a:rPr kumimoji="1" lang="en-US" altLang="zh-CN" dirty="0" smtClean="0"/>
              <a:t>over 50 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heuristics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LP.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Many new heuristics come out every year.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67202" y="4342021"/>
            <a:ext cx="7739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Problems:</a:t>
            </a:r>
          </a:p>
          <a:p>
            <a:endParaRPr kumimoji="1" lang="en-US" altLang="zh-CN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No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universally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heuristic.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heuristic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kind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poorly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others.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There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existing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heuristics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well.</a:t>
            </a:r>
          </a:p>
          <a:p>
            <a:pPr marL="285750" indent="-285750">
              <a:buFont typeface="Arial" charset="0"/>
              <a:buChar char="•"/>
            </a:pP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1843" b="6944"/>
          <a:stretch/>
        </p:blipFill>
        <p:spPr>
          <a:xfrm>
            <a:off x="826793" y="2605159"/>
            <a:ext cx="7366000" cy="1361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817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Problems of Heuristic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Methods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02" y="1417638"/>
            <a:ext cx="67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AUC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heuristics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networks</a:t>
            </a:r>
            <a:endParaRPr kumimoji="1" lang="en-US" altLang="zh-CN" dirty="0"/>
          </a:p>
        </p:txBody>
      </p:sp>
      <p:sp>
        <p:nvSpPr>
          <p:cNvPr id="36" name="文本框 35"/>
          <p:cNvSpPr txBox="1"/>
          <p:nvPr/>
        </p:nvSpPr>
        <p:spPr>
          <a:xfrm>
            <a:off x="5596438" y="1944974"/>
            <a:ext cx="32224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Observations:</a:t>
            </a:r>
          </a:p>
          <a:p>
            <a:endParaRPr kumimoji="1" lang="en-US" altLang="zh-CN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A heuristic only performs well on certain networks.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On “power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grid”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“router-level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Internet”, </a:t>
            </a:r>
            <a:r>
              <a:rPr kumimoji="1" lang="en-US" altLang="zh-CN" dirty="0" smtClean="0"/>
              <a:t>no heuristic performs much better than random guess</a:t>
            </a:r>
            <a:r>
              <a:rPr kumimoji="1" lang="mr-IN" altLang="zh-CN" dirty="0" smtClean="0"/>
              <a:t>…</a:t>
            </a:r>
            <a:endParaRPr kumimoji="1" lang="zh-CN" altLang="en-US" dirty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2E2E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44208" y="1959620"/>
            <a:ext cx="4775225" cy="35586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文本框 7"/>
          <p:cNvSpPr txBox="1"/>
          <p:nvPr/>
        </p:nvSpPr>
        <p:spPr>
          <a:xfrm>
            <a:off x="2854131" y="2044995"/>
            <a:ext cx="497487" cy="34733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088900" y="2044995"/>
            <a:ext cx="497487" cy="34733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44208" y="5606536"/>
            <a:ext cx="50242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 err="1"/>
              <a:t>Linyuan</a:t>
            </a:r>
            <a:r>
              <a:rPr lang="en-US" altLang="zh-CN" sz="900" dirty="0"/>
              <a:t> Lu </a:t>
            </a:r>
            <a:r>
              <a:rPr lang="en-US" altLang="zh-CN" sz="900" dirty="0" smtClean="0"/>
              <a:t>and </a:t>
            </a:r>
            <a:r>
              <a:rPr lang="en-US" altLang="zh-CN" sz="900" dirty="0"/>
              <a:t>Tao Zhou. 2011. Link prediction in complex networks: A survey. </a:t>
            </a:r>
            <a:r>
              <a:rPr lang="en-US" altLang="zh-CN" sz="900" dirty="0" smtClean="0"/>
              <a:t>Physical </a:t>
            </a:r>
            <a:r>
              <a:rPr lang="en-US" altLang="zh-CN" sz="900" dirty="0"/>
              <a:t>A: Statistical Mechanics and its </a:t>
            </a:r>
            <a:r>
              <a:rPr lang="en-US" altLang="zh-CN" sz="900" dirty="0" smtClean="0"/>
              <a:t>Applications.</a:t>
            </a:r>
            <a:endParaRPr lang="en-US" altLang="zh-CN" sz="2000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1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Problems of Heuristic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Methods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02" y="1417638"/>
            <a:ext cx="6797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reasons:</a:t>
            </a:r>
            <a:r>
              <a:rPr kumimoji="1" lang="zh-CN" altLang="en-US" dirty="0" smtClean="0"/>
              <a:t>  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A</a:t>
            </a:r>
            <a:r>
              <a:rPr kumimoji="1" lang="en-US" altLang="zh-CN" dirty="0" smtClean="0"/>
              <a:t>ssume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particular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link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formation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mechanisms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</a:rPr>
              <a:t>H</a:t>
            </a:r>
            <a:r>
              <a:rPr kumimoji="1" lang="en-US" altLang="zh-CN" dirty="0" smtClean="0">
                <a:solidFill>
                  <a:srgbClr val="C00000"/>
                </a:solidFill>
              </a:rPr>
              <a:t>andcrafted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graph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features</a:t>
            </a:r>
            <a:endParaRPr kumimoji="1"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467202" y="3157816"/>
            <a:ext cx="7868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solidFill>
                  <a:srgbClr val="0070C0"/>
                </a:solidFill>
              </a:rPr>
              <a:t>Why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not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directly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learn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such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features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from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>
                <a:solidFill>
                  <a:srgbClr val="0070C0"/>
                </a:solidFill>
              </a:rPr>
              <a:t>the</a:t>
            </a:r>
            <a:r>
              <a:rPr kumimoji="1" lang="zh-CN" altLang="en-US" sz="2400" dirty="0">
                <a:solidFill>
                  <a:srgbClr val="0070C0"/>
                </a:solidFill>
              </a:rPr>
              <a:t> </a:t>
            </a:r>
            <a:r>
              <a:rPr kumimoji="1" lang="en-US" altLang="zh-CN" sz="2400" dirty="0" smtClean="0">
                <a:solidFill>
                  <a:srgbClr val="0070C0"/>
                </a:solidFill>
              </a:rPr>
              <a:t>network?</a:t>
            </a:r>
            <a:endParaRPr kumimoji="1" lang="en-US" altLang="zh-CN" sz="2400" dirty="0">
              <a:solidFill>
                <a:srgbClr val="0070C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05115" y="4377626"/>
            <a:ext cx="58368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Weisfeiler</a:t>
            </a:r>
            <a:r>
              <a:rPr lang="en-US" altLang="zh-CN" sz="2000" b="1" dirty="0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-Lehman Neural Machine </a:t>
            </a:r>
            <a:r>
              <a:rPr lang="en-US" altLang="zh-CN" sz="2000" b="1" dirty="0" smtClean="0">
                <a:solidFill>
                  <a:srgbClr val="C00000"/>
                </a:solidFill>
                <a:latin typeface="+mj-lt"/>
                <a:ea typeface="Times New Roman" charset="0"/>
                <a:cs typeface="Times New Roman" charset="0"/>
              </a:rPr>
              <a:t>(WLNM)</a:t>
            </a:r>
            <a:endParaRPr lang="zh-CN" altLang="en-US" sz="2000" b="1" dirty="0">
              <a:solidFill>
                <a:srgbClr val="C00000"/>
              </a:solidFill>
              <a:latin typeface="+mj-lt"/>
              <a:ea typeface="Times New Roman" charset="0"/>
              <a:cs typeface="Times New Roman" charset="0"/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4128839" y="3757707"/>
            <a:ext cx="545449" cy="48169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39922" y="5036493"/>
            <a:ext cx="7782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/>
              <a:t>WLNM is a </a:t>
            </a:r>
            <a:r>
              <a:rPr kumimoji="1" lang="en-US" altLang="zh-CN" dirty="0" smtClean="0">
                <a:solidFill>
                  <a:srgbClr val="C41039"/>
                </a:solidFill>
              </a:rPr>
              <a:t>neural network </a:t>
            </a:r>
            <a:r>
              <a:rPr kumimoji="1" lang="en-US" altLang="zh-CN" dirty="0" smtClean="0"/>
              <a:t>model for link prediction which </a:t>
            </a:r>
            <a:r>
              <a:rPr kumimoji="1" lang="en-US" altLang="zh-CN" dirty="0" smtClean="0">
                <a:solidFill>
                  <a:srgbClr val="C41039"/>
                </a:solidFill>
              </a:rPr>
              <a:t>automatically learns graph features</a:t>
            </a:r>
            <a:r>
              <a:rPr kumimoji="1" lang="en-US" altLang="zh-CN" dirty="0" smtClean="0"/>
              <a:t> from links’ enclosing subgraphs.</a:t>
            </a:r>
            <a:endParaRPr kumimoji="1" lang="en-US" altLang="zh-CN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925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animBg="1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Weisfeiler</a:t>
            </a:r>
            <a:r>
              <a:rPr lang="en-US" altLang="zh-CN" dirty="0" smtClean="0">
                <a:solidFill>
                  <a:srgbClr val="C00000"/>
                </a:solidFill>
              </a:rPr>
              <a:t>-Lehman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Neural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Machine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02" y="1417638"/>
            <a:ext cx="67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Overall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framework:</a:t>
            </a:r>
          </a:p>
        </p:txBody>
      </p:sp>
      <p:graphicFrame>
        <p:nvGraphicFramePr>
          <p:cNvPr id="96" name="表格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17578"/>
              </p:ext>
            </p:extLst>
          </p:nvPr>
        </p:nvGraphicFramePr>
        <p:xfrm>
          <a:off x="6277789" y="2037418"/>
          <a:ext cx="1208476" cy="12207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2119"/>
                <a:gridCol w="302119"/>
                <a:gridCol w="302119"/>
                <a:gridCol w="302119"/>
              </a:tblGrid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7" name="表格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35955"/>
              </p:ext>
            </p:extLst>
          </p:nvPr>
        </p:nvGraphicFramePr>
        <p:xfrm>
          <a:off x="6296679" y="4144739"/>
          <a:ext cx="1208476" cy="122781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2119"/>
                <a:gridCol w="302119"/>
                <a:gridCol w="302119"/>
                <a:gridCol w="302119"/>
              </a:tblGrid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8" name="组 97"/>
          <p:cNvGrpSpPr/>
          <p:nvPr/>
        </p:nvGrpSpPr>
        <p:grpSpPr>
          <a:xfrm>
            <a:off x="799751" y="2150510"/>
            <a:ext cx="854617" cy="3132209"/>
            <a:chOff x="47911" y="211208"/>
            <a:chExt cx="854617" cy="3132209"/>
          </a:xfrm>
        </p:grpSpPr>
        <p:cxnSp>
          <p:nvCxnSpPr>
            <p:cNvPr id="99" name="直线连接符 98"/>
            <p:cNvCxnSpPr/>
            <p:nvPr/>
          </p:nvCxnSpPr>
          <p:spPr>
            <a:xfrm flipH="1">
              <a:off x="121784" y="2629184"/>
              <a:ext cx="94772" cy="527105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/>
            <p:nvPr/>
          </p:nvCxnSpPr>
          <p:spPr>
            <a:xfrm flipH="1">
              <a:off x="210978" y="2638486"/>
              <a:ext cx="502649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/>
            <p:nvPr/>
          </p:nvCxnSpPr>
          <p:spPr>
            <a:xfrm>
              <a:off x="691043" y="2638488"/>
              <a:ext cx="111778" cy="704929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/>
            <p:nvPr/>
          </p:nvCxnSpPr>
          <p:spPr>
            <a:xfrm flipH="1">
              <a:off x="203918" y="2003042"/>
              <a:ext cx="502649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/>
            <p:nvPr/>
          </p:nvCxnSpPr>
          <p:spPr>
            <a:xfrm flipV="1">
              <a:off x="686656" y="2029207"/>
              <a:ext cx="0" cy="59997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/>
            <p:nvPr/>
          </p:nvCxnSpPr>
          <p:spPr>
            <a:xfrm rot="5400000">
              <a:off x="1338" y="1310376"/>
              <a:ext cx="891288" cy="48103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/>
            <p:cNvCxnSpPr/>
            <p:nvPr/>
          </p:nvCxnSpPr>
          <p:spPr>
            <a:xfrm rot="5400000">
              <a:off x="446981" y="864732"/>
              <a:ext cx="0" cy="48103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/>
            <p:cNvCxnSpPr/>
            <p:nvPr/>
          </p:nvCxnSpPr>
          <p:spPr>
            <a:xfrm rot="5400000" flipV="1">
              <a:off x="-247947" y="1552704"/>
              <a:ext cx="894912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/>
            <p:nvPr/>
          </p:nvCxnSpPr>
          <p:spPr>
            <a:xfrm rot="5400000" flipH="1">
              <a:off x="337690" y="754887"/>
              <a:ext cx="445644" cy="247821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/>
            <p:nvPr/>
          </p:nvCxnSpPr>
          <p:spPr>
            <a:xfrm rot="5400000">
              <a:off x="101354" y="755662"/>
              <a:ext cx="445644" cy="24051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/>
            <p:nvPr/>
          </p:nvCxnSpPr>
          <p:spPr>
            <a:xfrm rot="5400000">
              <a:off x="352422" y="306605"/>
              <a:ext cx="438616" cy="247821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/>
            <p:nvPr/>
          </p:nvCxnSpPr>
          <p:spPr>
            <a:xfrm flipH="1">
              <a:off x="672584" y="1494635"/>
              <a:ext cx="229944" cy="501900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110"/>
            <p:cNvCxnSpPr/>
            <p:nvPr/>
          </p:nvCxnSpPr>
          <p:spPr>
            <a:xfrm rot="5400000" flipV="1">
              <a:off x="-197668" y="701414"/>
              <a:ext cx="694547" cy="92581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111"/>
            <p:cNvCxnSpPr/>
            <p:nvPr/>
          </p:nvCxnSpPr>
          <p:spPr>
            <a:xfrm flipH="1">
              <a:off x="47911" y="2003042"/>
              <a:ext cx="155193" cy="385093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椭圆 112"/>
            <p:cNvSpPr>
              <a:spLocks/>
            </p:cNvSpPr>
            <p:nvPr/>
          </p:nvSpPr>
          <p:spPr>
            <a:xfrm>
              <a:off x="96031" y="2525248"/>
              <a:ext cx="241048" cy="2376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4" name="椭圆 113"/>
            <p:cNvSpPr>
              <a:spLocks/>
            </p:cNvSpPr>
            <p:nvPr/>
          </p:nvSpPr>
          <p:spPr>
            <a:xfrm>
              <a:off x="572571" y="1886922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5" name="椭圆 114"/>
            <p:cNvSpPr>
              <a:spLocks/>
            </p:cNvSpPr>
            <p:nvPr/>
          </p:nvSpPr>
          <p:spPr>
            <a:xfrm rot="5400000">
              <a:off x="567010" y="2519687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6" name="椭圆 115"/>
            <p:cNvSpPr>
              <a:spLocks/>
            </p:cNvSpPr>
            <p:nvPr/>
          </p:nvSpPr>
          <p:spPr>
            <a:xfrm rot="5400000">
              <a:off x="90470" y="1881361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7" name="椭圆 116"/>
            <p:cNvSpPr>
              <a:spLocks/>
            </p:cNvSpPr>
            <p:nvPr/>
          </p:nvSpPr>
          <p:spPr>
            <a:xfrm>
              <a:off x="572571" y="994002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8" name="椭圆 117"/>
            <p:cNvSpPr>
              <a:spLocks/>
            </p:cNvSpPr>
            <p:nvPr/>
          </p:nvSpPr>
          <p:spPr>
            <a:xfrm>
              <a:off x="88976" y="993158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椭圆 118"/>
            <p:cNvSpPr>
              <a:spLocks/>
            </p:cNvSpPr>
            <p:nvPr/>
          </p:nvSpPr>
          <p:spPr>
            <a:xfrm rot="5400000">
              <a:off x="314049" y="533919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0" name="组 119"/>
          <p:cNvGrpSpPr/>
          <p:nvPr/>
        </p:nvGrpSpPr>
        <p:grpSpPr>
          <a:xfrm>
            <a:off x="5231580" y="2451516"/>
            <a:ext cx="1093569" cy="2468565"/>
            <a:chOff x="4479740" y="512214"/>
            <a:chExt cx="1093569" cy="2468565"/>
          </a:xfrm>
        </p:grpSpPr>
        <p:sp>
          <p:nvSpPr>
            <p:cNvPr id="121" name="文本框 120"/>
            <p:cNvSpPr txBox="1"/>
            <p:nvPr/>
          </p:nvSpPr>
          <p:spPr>
            <a:xfrm>
              <a:off x="4479740" y="1469775"/>
              <a:ext cx="1093569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latin typeface="Times New Roman" charset="0"/>
                  <a:ea typeface="Times New Roman" charset="0"/>
                  <a:cs typeface="Times New Roman" charset="0"/>
                </a:rPr>
                <a:t>Data 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encoding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2" name="右箭头 121"/>
            <p:cNvSpPr/>
            <p:nvPr/>
          </p:nvSpPr>
          <p:spPr>
            <a:xfrm>
              <a:off x="4925080" y="512214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23" name="右箭头 122"/>
            <p:cNvSpPr/>
            <p:nvPr/>
          </p:nvSpPr>
          <p:spPr>
            <a:xfrm>
              <a:off x="4927460" y="2730646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</p:grpSp>
      <p:sp>
        <p:nvSpPr>
          <p:cNvPr id="125" name="文本框 124"/>
          <p:cNvSpPr txBox="1"/>
          <p:nvPr/>
        </p:nvSpPr>
        <p:spPr>
          <a:xfrm flipH="1">
            <a:off x="7583168" y="2430826"/>
            <a:ext cx="292781" cy="4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17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2417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 flipH="1">
            <a:off x="7594349" y="4544371"/>
            <a:ext cx="292781" cy="4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17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2417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4" name="组 173"/>
          <p:cNvGrpSpPr/>
          <p:nvPr/>
        </p:nvGrpSpPr>
        <p:grpSpPr>
          <a:xfrm>
            <a:off x="7719088" y="2974096"/>
            <a:ext cx="1027846" cy="1468888"/>
            <a:chOff x="7719088" y="2974096"/>
            <a:chExt cx="1027846" cy="1468888"/>
          </a:xfrm>
        </p:grpSpPr>
        <p:sp>
          <p:nvSpPr>
            <p:cNvPr id="127" name="文本框 126"/>
            <p:cNvSpPr txBox="1"/>
            <p:nvPr/>
          </p:nvSpPr>
          <p:spPr>
            <a:xfrm>
              <a:off x="7719088" y="3409077"/>
              <a:ext cx="1027846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latin typeface="Times New Roman" charset="0"/>
                  <a:ea typeface="Times New Roman" charset="0"/>
                  <a:cs typeface="Times New Roman" charset="0"/>
                </a:rPr>
                <a:t>Neural 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network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8" name="右箭头 127"/>
            <p:cNvSpPr/>
            <p:nvPr/>
          </p:nvSpPr>
          <p:spPr>
            <a:xfrm rot="2508872" flipV="1">
              <a:off x="7738813" y="2974096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29" name="右箭头 128"/>
            <p:cNvSpPr/>
            <p:nvPr/>
          </p:nvSpPr>
          <p:spPr>
            <a:xfrm rot="19091128">
              <a:off x="7738813" y="4192851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1815560" y="2000330"/>
            <a:ext cx="1790107" cy="3248224"/>
            <a:chOff x="1063720" y="61028"/>
            <a:chExt cx="1790107" cy="3248224"/>
          </a:xfrm>
        </p:grpSpPr>
        <p:sp>
          <p:nvSpPr>
            <p:cNvPr id="131" name="文本框 130"/>
            <p:cNvSpPr txBox="1"/>
            <p:nvPr/>
          </p:nvSpPr>
          <p:spPr>
            <a:xfrm>
              <a:off x="1063720" y="1469775"/>
              <a:ext cx="1236236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Extract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subgraphs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32" name="组 131"/>
            <p:cNvGrpSpPr/>
            <p:nvPr/>
          </p:nvGrpSpPr>
          <p:grpSpPr>
            <a:xfrm>
              <a:off x="2123806" y="61028"/>
              <a:ext cx="724642" cy="1588489"/>
              <a:chOff x="2547634" y="579420"/>
              <a:chExt cx="1079338" cy="2366018"/>
            </a:xfrm>
          </p:grpSpPr>
          <p:cxnSp>
            <p:nvCxnSpPr>
              <p:cNvPr id="143" name="直线连接符 142"/>
              <p:cNvCxnSpPr/>
              <p:nvPr/>
            </p:nvCxnSpPr>
            <p:spPr>
              <a:xfrm rot="5400000">
                <a:off x="2417102" y="1738503"/>
                <a:ext cx="1327553" cy="71648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/>
              <p:cNvCxnSpPr/>
              <p:nvPr/>
            </p:nvCxnSpPr>
            <p:spPr>
              <a:xfrm rot="5400000">
                <a:off x="3080878" y="1074726"/>
                <a:ext cx="0" cy="71648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/>
              <p:cNvCxnSpPr/>
              <p:nvPr/>
            </p:nvCxnSpPr>
            <p:spPr>
              <a:xfrm rot="5400000" flipV="1">
                <a:off x="2045797" y="2099445"/>
                <a:ext cx="1332951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/>
              <p:cNvCxnSpPr/>
              <p:nvPr/>
            </p:nvCxnSpPr>
            <p:spPr>
              <a:xfrm rot="5400000" flipH="1">
                <a:off x="2918091" y="911112"/>
                <a:ext cx="663776" cy="369123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/>
              <p:cNvCxnSpPr/>
              <p:nvPr/>
            </p:nvCxnSpPr>
            <p:spPr>
              <a:xfrm rot="5400000">
                <a:off x="2566074" y="912266"/>
                <a:ext cx="663776" cy="358243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椭圆 147"/>
              <p:cNvSpPr>
                <a:spLocks/>
              </p:cNvSpPr>
              <p:nvPr/>
            </p:nvSpPr>
            <p:spPr>
              <a:xfrm rot="5400000">
                <a:off x="2549859" y="2588971"/>
                <a:ext cx="359035" cy="3539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9" name="椭圆 148"/>
              <p:cNvSpPr>
                <a:spLocks/>
              </p:cNvSpPr>
              <p:nvPr/>
            </p:nvSpPr>
            <p:spPr>
              <a:xfrm>
                <a:off x="3267936" y="1267272"/>
                <a:ext cx="359036" cy="3539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0" name="椭圆 149"/>
              <p:cNvSpPr>
                <a:spLocks/>
              </p:cNvSpPr>
              <p:nvPr/>
            </p:nvSpPr>
            <p:spPr>
              <a:xfrm>
                <a:off x="2547634" y="1266014"/>
                <a:ext cx="359036" cy="3539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1" name="椭圆 150"/>
              <p:cNvSpPr>
                <a:spLocks/>
              </p:cNvSpPr>
              <p:nvPr/>
            </p:nvSpPr>
            <p:spPr>
              <a:xfrm rot="5400000">
                <a:off x="2882875" y="581988"/>
                <a:ext cx="359035" cy="3539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33" name="右箭头 132"/>
            <p:cNvSpPr/>
            <p:nvPr/>
          </p:nvSpPr>
          <p:spPr>
            <a:xfrm rot="20093546">
              <a:off x="1352872" y="873422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34" name="右箭头 133"/>
            <p:cNvSpPr/>
            <p:nvPr/>
          </p:nvSpPr>
          <p:spPr>
            <a:xfrm rot="1506454" flipV="1">
              <a:off x="1358890" y="2432271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grpSp>
          <p:nvGrpSpPr>
            <p:cNvPr id="135" name="组 134"/>
            <p:cNvGrpSpPr/>
            <p:nvPr/>
          </p:nvGrpSpPr>
          <p:grpSpPr>
            <a:xfrm>
              <a:off x="2135850" y="2426041"/>
              <a:ext cx="717977" cy="883211"/>
              <a:chOff x="2135850" y="2426041"/>
              <a:chExt cx="717977" cy="883211"/>
            </a:xfrm>
          </p:grpSpPr>
          <p:cxnSp>
            <p:nvCxnSpPr>
              <p:cNvPr id="136" name="直线连接符 135"/>
              <p:cNvCxnSpPr/>
              <p:nvPr/>
            </p:nvCxnSpPr>
            <p:spPr>
              <a:xfrm flipH="1">
                <a:off x="2254634" y="3184890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/>
              <p:cNvCxnSpPr/>
              <p:nvPr/>
            </p:nvCxnSpPr>
            <p:spPr>
              <a:xfrm flipH="1">
                <a:off x="2247574" y="2549446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/>
              <p:cNvCxnSpPr/>
              <p:nvPr/>
            </p:nvCxnSpPr>
            <p:spPr>
              <a:xfrm flipV="1">
                <a:off x="2730312" y="2575611"/>
                <a:ext cx="0" cy="599977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椭圆 138"/>
              <p:cNvSpPr>
                <a:spLocks/>
              </p:cNvSpPr>
              <p:nvPr/>
            </p:nvSpPr>
            <p:spPr>
              <a:xfrm>
                <a:off x="2139687" y="3071652"/>
                <a:ext cx="237600" cy="237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0" name="椭圆 139"/>
              <p:cNvSpPr>
                <a:spLocks/>
              </p:cNvSpPr>
              <p:nvPr/>
            </p:nvSpPr>
            <p:spPr>
              <a:xfrm>
                <a:off x="2616227" y="2433326"/>
                <a:ext cx="237600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1" name="椭圆 140"/>
              <p:cNvSpPr>
                <a:spLocks/>
              </p:cNvSpPr>
              <p:nvPr/>
            </p:nvSpPr>
            <p:spPr>
              <a:xfrm rot="5400000">
                <a:off x="2612390" y="3064367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2" name="椭圆 141"/>
              <p:cNvSpPr>
                <a:spLocks/>
              </p:cNvSpPr>
              <p:nvPr/>
            </p:nvSpPr>
            <p:spPr>
              <a:xfrm rot="5400000">
                <a:off x="2135850" y="2426041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52" name="组 151"/>
          <p:cNvGrpSpPr/>
          <p:nvPr/>
        </p:nvGrpSpPr>
        <p:grpSpPr>
          <a:xfrm>
            <a:off x="3663191" y="2000330"/>
            <a:ext cx="1736875" cy="3240939"/>
            <a:chOff x="2911351" y="61028"/>
            <a:chExt cx="1736875" cy="3240939"/>
          </a:xfrm>
        </p:grpSpPr>
        <p:sp>
          <p:nvSpPr>
            <p:cNvPr id="153" name="文本框 152"/>
            <p:cNvSpPr txBox="1"/>
            <p:nvPr/>
          </p:nvSpPr>
          <p:spPr>
            <a:xfrm>
              <a:off x="2911351" y="1469775"/>
              <a:ext cx="987771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latin typeface="Times New Roman" charset="0"/>
                  <a:ea typeface="Times New Roman" charset="0"/>
                  <a:cs typeface="Times New Roman" charset="0"/>
                </a:rPr>
                <a:t>Graph 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labeling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54" name="组 153"/>
            <p:cNvGrpSpPr/>
            <p:nvPr/>
          </p:nvGrpSpPr>
          <p:grpSpPr>
            <a:xfrm>
              <a:off x="3922273" y="61028"/>
              <a:ext cx="724642" cy="1585042"/>
              <a:chOff x="3922273" y="68313"/>
              <a:chExt cx="724642" cy="1585042"/>
            </a:xfrm>
          </p:grpSpPr>
          <p:cxnSp>
            <p:nvCxnSpPr>
              <p:cNvPr id="165" name="直线连接符 164"/>
              <p:cNvCxnSpPr/>
              <p:nvPr/>
            </p:nvCxnSpPr>
            <p:spPr>
              <a:xfrm rot="5400000">
                <a:off x="3834637" y="839210"/>
                <a:ext cx="891288" cy="481032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/>
              <p:cNvCxnSpPr/>
              <p:nvPr/>
            </p:nvCxnSpPr>
            <p:spPr>
              <a:xfrm rot="5400000">
                <a:off x="4280280" y="393565"/>
                <a:ext cx="0" cy="481032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/>
              <p:cNvCxnSpPr/>
              <p:nvPr/>
            </p:nvCxnSpPr>
            <p:spPr>
              <a:xfrm rot="5400000" flipV="1">
                <a:off x="3585351" y="1081538"/>
                <a:ext cx="894912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/>
              <p:cNvCxnSpPr/>
              <p:nvPr/>
            </p:nvCxnSpPr>
            <p:spPr>
              <a:xfrm rot="5400000" flipH="1">
                <a:off x="4170989" y="283719"/>
                <a:ext cx="445644" cy="24782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/>
              <p:cNvCxnSpPr/>
              <p:nvPr/>
            </p:nvCxnSpPr>
            <p:spPr>
              <a:xfrm rot="5400000">
                <a:off x="3934653" y="284493"/>
                <a:ext cx="445644" cy="24051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椭圆 169"/>
              <p:cNvSpPr>
                <a:spLocks/>
              </p:cNvSpPr>
              <p:nvPr/>
            </p:nvSpPr>
            <p:spPr>
              <a:xfrm>
                <a:off x="3929328" y="1415755"/>
                <a:ext cx="241048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1" name="椭圆 170"/>
              <p:cNvSpPr>
                <a:spLocks/>
              </p:cNvSpPr>
              <p:nvPr/>
            </p:nvSpPr>
            <p:spPr>
              <a:xfrm>
                <a:off x="4405867" y="522836"/>
                <a:ext cx="241048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2" name="椭圆 171"/>
              <p:cNvSpPr>
                <a:spLocks/>
              </p:cNvSpPr>
              <p:nvPr/>
            </p:nvSpPr>
            <p:spPr>
              <a:xfrm>
                <a:off x="3922273" y="521991"/>
                <a:ext cx="241048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3" name="椭圆 172"/>
              <p:cNvSpPr>
                <a:spLocks/>
              </p:cNvSpPr>
              <p:nvPr/>
            </p:nvSpPr>
            <p:spPr>
              <a:xfrm>
                <a:off x="4152907" y="68313"/>
                <a:ext cx="241048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55" name="右箭头 154"/>
            <p:cNvSpPr/>
            <p:nvPr/>
          </p:nvSpPr>
          <p:spPr>
            <a:xfrm>
              <a:off x="3175693" y="514708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56" name="右箭头 155"/>
            <p:cNvSpPr/>
            <p:nvPr/>
          </p:nvSpPr>
          <p:spPr>
            <a:xfrm>
              <a:off x="3178074" y="2733140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grpSp>
          <p:nvGrpSpPr>
            <p:cNvPr id="157" name="组 156"/>
            <p:cNvGrpSpPr/>
            <p:nvPr/>
          </p:nvGrpSpPr>
          <p:grpSpPr>
            <a:xfrm>
              <a:off x="3934086" y="2426041"/>
              <a:ext cx="714140" cy="875926"/>
              <a:chOff x="3934086" y="2433326"/>
              <a:chExt cx="714140" cy="875926"/>
            </a:xfrm>
          </p:grpSpPr>
          <p:cxnSp>
            <p:nvCxnSpPr>
              <p:cNvPr id="158" name="直线连接符 157"/>
              <p:cNvCxnSpPr/>
              <p:nvPr/>
            </p:nvCxnSpPr>
            <p:spPr>
              <a:xfrm flipH="1">
                <a:off x="4049033" y="3184890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/>
              <p:cNvCxnSpPr/>
              <p:nvPr/>
            </p:nvCxnSpPr>
            <p:spPr>
              <a:xfrm flipH="1">
                <a:off x="4041973" y="2549446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/>
              <p:cNvCxnSpPr/>
              <p:nvPr/>
            </p:nvCxnSpPr>
            <p:spPr>
              <a:xfrm flipV="1">
                <a:off x="4524711" y="2575611"/>
                <a:ext cx="0" cy="599977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椭圆 160"/>
              <p:cNvSpPr>
                <a:spLocks/>
              </p:cNvSpPr>
              <p:nvPr/>
            </p:nvSpPr>
            <p:spPr>
              <a:xfrm>
                <a:off x="3934086" y="3071652"/>
                <a:ext cx="237600" cy="237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2" name="椭圆 161"/>
              <p:cNvSpPr>
                <a:spLocks/>
              </p:cNvSpPr>
              <p:nvPr/>
            </p:nvSpPr>
            <p:spPr>
              <a:xfrm>
                <a:off x="4410626" y="2433326"/>
                <a:ext cx="237600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3" name="椭圆 162"/>
              <p:cNvSpPr>
                <a:spLocks/>
              </p:cNvSpPr>
              <p:nvPr/>
            </p:nvSpPr>
            <p:spPr>
              <a:xfrm>
                <a:off x="4410626" y="3071652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4" name="椭圆 163"/>
              <p:cNvSpPr>
                <a:spLocks/>
              </p:cNvSpPr>
              <p:nvPr/>
            </p:nvSpPr>
            <p:spPr>
              <a:xfrm>
                <a:off x="3934086" y="2433326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4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Subgraph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Extraction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02" y="1417638"/>
            <a:ext cx="67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Overall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framework:</a:t>
            </a:r>
          </a:p>
        </p:txBody>
      </p:sp>
      <p:graphicFrame>
        <p:nvGraphicFramePr>
          <p:cNvPr id="96" name="表格 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717578"/>
              </p:ext>
            </p:extLst>
          </p:nvPr>
        </p:nvGraphicFramePr>
        <p:xfrm>
          <a:off x="6277789" y="2037418"/>
          <a:ext cx="1208476" cy="12207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2119"/>
                <a:gridCol w="302119"/>
                <a:gridCol w="302119"/>
                <a:gridCol w="302119"/>
              </a:tblGrid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7" name="表格 9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335955"/>
              </p:ext>
            </p:extLst>
          </p:nvPr>
        </p:nvGraphicFramePr>
        <p:xfrm>
          <a:off x="6296679" y="4144739"/>
          <a:ext cx="1208476" cy="122781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2119"/>
                <a:gridCol w="302119"/>
                <a:gridCol w="302119"/>
                <a:gridCol w="302119"/>
              </a:tblGrid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8" name="组 97"/>
          <p:cNvGrpSpPr/>
          <p:nvPr/>
        </p:nvGrpSpPr>
        <p:grpSpPr>
          <a:xfrm>
            <a:off x="799751" y="2150510"/>
            <a:ext cx="854617" cy="3132209"/>
            <a:chOff x="47911" y="211208"/>
            <a:chExt cx="854617" cy="3132209"/>
          </a:xfrm>
        </p:grpSpPr>
        <p:cxnSp>
          <p:nvCxnSpPr>
            <p:cNvPr id="99" name="直线连接符 98"/>
            <p:cNvCxnSpPr/>
            <p:nvPr/>
          </p:nvCxnSpPr>
          <p:spPr>
            <a:xfrm flipH="1">
              <a:off x="121784" y="2629184"/>
              <a:ext cx="94772" cy="527105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/>
            <p:nvPr/>
          </p:nvCxnSpPr>
          <p:spPr>
            <a:xfrm flipH="1">
              <a:off x="210978" y="2638486"/>
              <a:ext cx="502649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/>
            <p:nvPr/>
          </p:nvCxnSpPr>
          <p:spPr>
            <a:xfrm>
              <a:off x="691043" y="2638488"/>
              <a:ext cx="111778" cy="704929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/>
            <p:nvPr/>
          </p:nvCxnSpPr>
          <p:spPr>
            <a:xfrm flipH="1">
              <a:off x="203918" y="2003042"/>
              <a:ext cx="502649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/>
            <p:nvPr/>
          </p:nvCxnSpPr>
          <p:spPr>
            <a:xfrm flipV="1">
              <a:off x="686656" y="2029207"/>
              <a:ext cx="0" cy="59997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/>
            <p:nvPr/>
          </p:nvCxnSpPr>
          <p:spPr>
            <a:xfrm rot="5400000">
              <a:off x="1338" y="1310376"/>
              <a:ext cx="891288" cy="48103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/>
            <p:cNvCxnSpPr/>
            <p:nvPr/>
          </p:nvCxnSpPr>
          <p:spPr>
            <a:xfrm rot="5400000">
              <a:off x="446981" y="864732"/>
              <a:ext cx="0" cy="48103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/>
            <p:cNvCxnSpPr/>
            <p:nvPr/>
          </p:nvCxnSpPr>
          <p:spPr>
            <a:xfrm rot="5400000" flipV="1">
              <a:off x="-247947" y="1552704"/>
              <a:ext cx="894912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/>
            <p:nvPr/>
          </p:nvCxnSpPr>
          <p:spPr>
            <a:xfrm rot="5400000" flipH="1">
              <a:off x="337690" y="754887"/>
              <a:ext cx="445644" cy="247821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/>
            <p:nvPr/>
          </p:nvCxnSpPr>
          <p:spPr>
            <a:xfrm rot="5400000">
              <a:off x="101354" y="755662"/>
              <a:ext cx="445644" cy="24051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/>
            <p:nvPr/>
          </p:nvCxnSpPr>
          <p:spPr>
            <a:xfrm rot="5400000">
              <a:off x="352422" y="306605"/>
              <a:ext cx="438616" cy="247821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/>
            <p:nvPr/>
          </p:nvCxnSpPr>
          <p:spPr>
            <a:xfrm flipH="1">
              <a:off x="672584" y="1494635"/>
              <a:ext cx="229944" cy="501900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110"/>
            <p:cNvCxnSpPr/>
            <p:nvPr/>
          </p:nvCxnSpPr>
          <p:spPr>
            <a:xfrm rot="5400000" flipV="1">
              <a:off x="-197668" y="701414"/>
              <a:ext cx="694547" cy="92581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111"/>
            <p:cNvCxnSpPr/>
            <p:nvPr/>
          </p:nvCxnSpPr>
          <p:spPr>
            <a:xfrm flipH="1">
              <a:off x="47911" y="2003042"/>
              <a:ext cx="155193" cy="385093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椭圆 112"/>
            <p:cNvSpPr>
              <a:spLocks/>
            </p:cNvSpPr>
            <p:nvPr/>
          </p:nvSpPr>
          <p:spPr>
            <a:xfrm>
              <a:off x="96031" y="2525248"/>
              <a:ext cx="241048" cy="2376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4" name="椭圆 113"/>
            <p:cNvSpPr>
              <a:spLocks/>
            </p:cNvSpPr>
            <p:nvPr/>
          </p:nvSpPr>
          <p:spPr>
            <a:xfrm>
              <a:off x="572571" y="1886922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5" name="椭圆 114"/>
            <p:cNvSpPr>
              <a:spLocks/>
            </p:cNvSpPr>
            <p:nvPr/>
          </p:nvSpPr>
          <p:spPr>
            <a:xfrm rot="5400000">
              <a:off x="567010" y="2519687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6" name="椭圆 115"/>
            <p:cNvSpPr>
              <a:spLocks/>
            </p:cNvSpPr>
            <p:nvPr/>
          </p:nvSpPr>
          <p:spPr>
            <a:xfrm rot="5400000">
              <a:off x="90470" y="1881361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7" name="椭圆 116"/>
            <p:cNvSpPr>
              <a:spLocks/>
            </p:cNvSpPr>
            <p:nvPr/>
          </p:nvSpPr>
          <p:spPr>
            <a:xfrm>
              <a:off x="572571" y="994002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8" name="椭圆 117"/>
            <p:cNvSpPr>
              <a:spLocks/>
            </p:cNvSpPr>
            <p:nvPr/>
          </p:nvSpPr>
          <p:spPr>
            <a:xfrm>
              <a:off x="88976" y="993158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椭圆 118"/>
            <p:cNvSpPr>
              <a:spLocks/>
            </p:cNvSpPr>
            <p:nvPr/>
          </p:nvSpPr>
          <p:spPr>
            <a:xfrm rot="5400000">
              <a:off x="314049" y="533919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0" name="组 119"/>
          <p:cNvGrpSpPr/>
          <p:nvPr/>
        </p:nvGrpSpPr>
        <p:grpSpPr>
          <a:xfrm>
            <a:off x="5231580" y="2451516"/>
            <a:ext cx="1093569" cy="2468565"/>
            <a:chOff x="4479740" y="512214"/>
            <a:chExt cx="1093569" cy="2468565"/>
          </a:xfrm>
        </p:grpSpPr>
        <p:sp>
          <p:nvSpPr>
            <p:cNvPr id="121" name="文本框 120"/>
            <p:cNvSpPr txBox="1"/>
            <p:nvPr/>
          </p:nvSpPr>
          <p:spPr>
            <a:xfrm>
              <a:off x="4479740" y="1469775"/>
              <a:ext cx="1093569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latin typeface="Times New Roman" charset="0"/>
                  <a:ea typeface="Times New Roman" charset="0"/>
                  <a:cs typeface="Times New Roman" charset="0"/>
                </a:rPr>
                <a:t>Data 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encoding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2" name="右箭头 121"/>
            <p:cNvSpPr/>
            <p:nvPr/>
          </p:nvSpPr>
          <p:spPr>
            <a:xfrm>
              <a:off x="4925080" y="512214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23" name="右箭头 122"/>
            <p:cNvSpPr/>
            <p:nvPr/>
          </p:nvSpPr>
          <p:spPr>
            <a:xfrm>
              <a:off x="4927460" y="2730646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</p:grpSp>
      <p:sp>
        <p:nvSpPr>
          <p:cNvPr id="125" name="文本框 124"/>
          <p:cNvSpPr txBox="1"/>
          <p:nvPr/>
        </p:nvSpPr>
        <p:spPr>
          <a:xfrm flipH="1">
            <a:off x="7583168" y="2430826"/>
            <a:ext cx="292781" cy="4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17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2417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 flipH="1">
            <a:off x="7594349" y="4544371"/>
            <a:ext cx="292781" cy="4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17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2417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4" name="组 173"/>
          <p:cNvGrpSpPr/>
          <p:nvPr/>
        </p:nvGrpSpPr>
        <p:grpSpPr>
          <a:xfrm>
            <a:off x="7719088" y="2974096"/>
            <a:ext cx="1027846" cy="1468888"/>
            <a:chOff x="7719088" y="2974096"/>
            <a:chExt cx="1027846" cy="1468888"/>
          </a:xfrm>
        </p:grpSpPr>
        <p:sp>
          <p:nvSpPr>
            <p:cNvPr id="127" name="文本框 126"/>
            <p:cNvSpPr txBox="1"/>
            <p:nvPr/>
          </p:nvSpPr>
          <p:spPr>
            <a:xfrm>
              <a:off x="7719088" y="3409077"/>
              <a:ext cx="1027846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latin typeface="Times New Roman" charset="0"/>
                  <a:ea typeface="Times New Roman" charset="0"/>
                  <a:cs typeface="Times New Roman" charset="0"/>
                </a:rPr>
                <a:t>Neural 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network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8" name="右箭头 127"/>
            <p:cNvSpPr/>
            <p:nvPr/>
          </p:nvSpPr>
          <p:spPr>
            <a:xfrm rot="2508872" flipV="1">
              <a:off x="7738813" y="2974096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29" name="右箭头 128"/>
            <p:cNvSpPr/>
            <p:nvPr/>
          </p:nvSpPr>
          <p:spPr>
            <a:xfrm rot="19091128">
              <a:off x="7738813" y="4192851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1815560" y="2000330"/>
            <a:ext cx="1790107" cy="3248224"/>
            <a:chOff x="1063720" y="61028"/>
            <a:chExt cx="1790107" cy="3248224"/>
          </a:xfrm>
        </p:grpSpPr>
        <p:sp>
          <p:nvSpPr>
            <p:cNvPr id="131" name="文本框 130"/>
            <p:cNvSpPr txBox="1"/>
            <p:nvPr/>
          </p:nvSpPr>
          <p:spPr>
            <a:xfrm>
              <a:off x="1063720" y="1469775"/>
              <a:ext cx="1236236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Extract</a:t>
              </a:r>
            </a:p>
            <a:p>
              <a:pPr algn="ctr"/>
              <a:r>
                <a:rPr kumimoji="1" lang="en-US" altLang="zh-CN" sz="1846" b="1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subgraphs</a:t>
              </a:r>
              <a:endParaRPr kumimoji="1" lang="zh-CN" altLang="en-US" sz="1846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32" name="组 131"/>
            <p:cNvGrpSpPr/>
            <p:nvPr/>
          </p:nvGrpSpPr>
          <p:grpSpPr>
            <a:xfrm>
              <a:off x="2123806" y="61028"/>
              <a:ext cx="724642" cy="1588489"/>
              <a:chOff x="2547634" y="579420"/>
              <a:chExt cx="1079338" cy="2366018"/>
            </a:xfrm>
          </p:grpSpPr>
          <p:cxnSp>
            <p:nvCxnSpPr>
              <p:cNvPr id="143" name="直线连接符 142"/>
              <p:cNvCxnSpPr/>
              <p:nvPr/>
            </p:nvCxnSpPr>
            <p:spPr>
              <a:xfrm rot="5400000">
                <a:off x="2417102" y="1738503"/>
                <a:ext cx="1327553" cy="71648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/>
              <p:cNvCxnSpPr/>
              <p:nvPr/>
            </p:nvCxnSpPr>
            <p:spPr>
              <a:xfrm rot="5400000">
                <a:off x="3080878" y="1074726"/>
                <a:ext cx="0" cy="71648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/>
              <p:cNvCxnSpPr/>
              <p:nvPr/>
            </p:nvCxnSpPr>
            <p:spPr>
              <a:xfrm rot="5400000" flipV="1">
                <a:off x="2045797" y="2099445"/>
                <a:ext cx="1332951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/>
              <p:cNvCxnSpPr/>
              <p:nvPr/>
            </p:nvCxnSpPr>
            <p:spPr>
              <a:xfrm rot="5400000" flipH="1">
                <a:off x="2918091" y="911112"/>
                <a:ext cx="663776" cy="369123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/>
              <p:cNvCxnSpPr/>
              <p:nvPr/>
            </p:nvCxnSpPr>
            <p:spPr>
              <a:xfrm rot="5400000">
                <a:off x="2566074" y="912266"/>
                <a:ext cx="663776" cy="358243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椭圆 147"/>
              <p:cNvSpPr>
                <a:spLocks/>
              </p:cNvSpPr>
              <p:nvPr/>
            </p:nvSpPr>
            <p:spPr>
              <a:xfrm rot="5400000">
                <a:off x="2549859" y="2588971"/>
                <a:ext cx="359035" cy="3539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9" name="椭圆 148"/>
              <p:cNvSpPr>
                <a:spLocks/>
              </p:cNvSpPr>
              <p:nvPr/>
            </p:nvSpPr>
            <p:spPr>
              <a:xfrm>
                <a:off x="3267936" y="1267272"/>
                <a:ext cx="359036" cy="3539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0" name="椭圆 149"/>
              <p:cNvSpPr>
                <a:spLocks/>
              </p:cNvSpPr>
              <p:nvPr/>
            </p:nvSpPr>
            <p:spPr>
              <a:xfrm>
                <a:off x="2547634" y="1266014"/>
                <a:ext cx="359036" cy="3539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1" name="椭圆 150"/>
              <p:cNvSpPr>
                <a:spLocks/>
              </p:cNvSpPr>
              <p:nvPr/>
            </p:nvSpPr>
            <p:spPr>
              <a:xfrm rot="5400000">
                <a:off x="2882875" y="581988"/>
                <a:ext cx="359035" cy="3539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33" name="右箭头 132"/>
            <p:cNvSpPr/>
            <p:nvPr/>
          </p:nvSpPr>
          <p:spPr>
            <a:xfrm rot="20093546">
              <a:off x="1352872" y="873422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34" name="右箭头 133"/>
            <p:cNvSpPr/>
            <p:nvPr/>
          </p:nvSpPr>
          <p:spPr>
            <a:xfrm rot="1506454" flipV="1">
              <a:off x="1358890" y="2432271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grpSp>
          <p:nvGrpSpPr>
            <p:cNvPr id="135" name="组 134"/>
            <p:cNvGrpSpPr/>
            <p:nvPr/>
          </p:nvGrpSpPr>
          <p:grpSpPr>
            <a:xfrm>
              <a:off x="2135850" y="2426041"/>
              <a:ext cx="717977" cy="883211"/>
              <a:chOff x="2135850" y="2426041"/>
              <a:chExt cx="717977" cy="883211"/>
            </a:xfrm>
          </p:grpSpPr>
          <p:cxnSp>
            <p:nvCxnSpPr>
              <p:cNvPr id="136" name="直线连接符 135"/>
              <p:cNvCxnSpPr/>
              <p:nvPr/>
            </p:nvCxnSpPr>
            <p:spPr>
              <a:xfrm flipH="1">
                <a:off x="2254634" y="3184890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/>
              <p:cNvCxnSpPr/>
              <p:nvPr/>
            </p:nvCxnSpPr>
            <p:spPr>
              <a:xfrm flipH="1">
                <a:off x="2247574" y="2549446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/>
              <p:cNvCxnSpPr/>
              <p:nvPr/>
            </p:nvCxnSpPr>
            <p:spPr>
              <a:xfrm flipV="1">
                <a:off x="2730312" y="2575611"/>
                <a:ext cx="0" cy="599977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椭圆 138"/>
              <p:cNvSpPr>
                <a:spLocks/>
              </p:cNvSpPr>
              <p:nvPr/>
            </p:nvSpPr>
            <p:spPr>
              <a:xfrm>
                <a:off x="2139687" y="3071652"/>
                <a:ext cx="237600" cy="237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0" name="椭圆 139"/>
              <p:cNvSpPr>
                <a:spLocks/>
              </p:cNvSpPr>
              <p:nvPr/>
            </p:nvSpPr>
            <p:spPr>
              <a:xfrm>
                <a:off x="2616227" y="2433326"/>
                <a:ext cx="237600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1" name="椭圆 140"/>
              <p:cNvSpPr>
                <a:spLocks/>
              </p:cNvSpPr>
              <p:nvPr/>
            </p:nvSpPr>
            <p:spPr>
              <a:xfrm rot="5400000">
                <a:off x="2612390" y="3064367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2" name="椭圆 141"/>
              <p:cNvSpPr>
                <a:spLocks/>
              </p:cNvSpPr>
              <p:nvPr/>
            </p:nvSpPr>
            <p:spPr>
              <a:xfrm rot="5400000">
                <a:off x="2135850" y="2426041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52" name="组 151"/>
          <p:cNvGrpSpPr/>
          <p:nvPr/>
        </p:nvGrpSpPr>
        <p:grpSpPr>
          <a:xfrm>
            <a:off x="3663191" y="2000330"/>
            <a:ext cx="1736875" cy="3240939"/>
            <a:chOff x="2911351" y="61028"/>
            <a:chExt cx="1736875" cy="3240939"/>
          </a:xfrm>
        </p:grpSpPr>
        <p:sp>
          <p:nvSpPr>
            <p:cNvPr id="153" name="文本框 152"/>
            <p:cNvSpPr txBox="1"/>
            <p:nvPr/>
          </p:nvSpPr>
          <p:spPr>
            <a:xfrm>
              <a:off x="2911351" y="1469775"/>
              <a:ext cx="987771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latin typeface="Times New Roman" charset="0"/>
                  <a:ea typeface="Times New Roman" charset="0"/>
                  <a:cs typeface="Times New Roman" charset="0"/>
                </a:rPr>
                <a:t>Graph 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labeling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54" name="组 153"/>
            <p:cNvGrpSpPr/>
            <p:nvPr/>
          </p:nvGrpSpPr>
          <p:grpSpPr>
            <a:xfrm>
              <a:off x="3922273" y="61028"/>
              <a:ext cx="724642" cy="1585042"/>
              <a:chOff x="3922273" y="68313"/>
              <a:chExt cx="724642" cy="1585042"/>
            </a:xfrm>
          </p:grpSpPr>
          <p:cxnSp>
            <p:nvCxnSpPr>
              <p:cNvPr id="165" name="直线连接符 164"/>
              <p:cNvCxnSpPr/>
              <p:nvPr/>
            </p:nvCxnSpPr>
            <p:spPr>
              <a:xfrm rot="5400000">
                <a:off x="3834637" y="839210"/>
                <a:ext cx="891288" cy="481032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/>
              <p:cNvCxnSpPr/>
              <p:nvPr/>
            </p:nvCxnSpPr>
            <p:spPr>
              <a:xfrm rot="5400000">
                <a:off x="4280280" y="393565"/>
                <a:ext cx="0" cy="481032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/>
              <p:cNvCxnSpPr/>
              <p:nvPr/>
            </p:nvCxnSpPr>
            <p:spPr>
              <a:xfrm rot="5400000" flipV="1">
                <a:off x="3585351" y="1081538"/>
                <a:ext cx="894912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/>
              <p:cNvCxnSpPr/>
              <p:nvPr/>
            </p:nvCxnSpPr>
            <p:spPr>
              <a:xfrm rot="5400000" flipH="1">
                <a:off x="4170989" y="283719"/>
                <a:ext cx="445644" cy="24782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/>
              <p:cNvCxnSpPr/>
              <p:nvPr/>
            </p:nvCxnSpPr>
            <p:spPr>
              <a:xfrm rot="5400000">
                <a:off x="3934653" y="284493"/>
                <a:ext cx="445644" cy="24051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椭圆 169"/>
              <p:cNvSpPr>
                <a:spLocks/>
              </p:cNvSpPr>
              <p:nvPr/>
            </p:nvSpPr>
            <p:spPr>
              <a:xfrm>
                <a:off x="3929328" y="1415755"/>
                <a:ext cx="241048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1" name="椭圆 170"/>
              <p:cNvSpPr>
                <a:spLocks/>
              </p:cNvSpPr>
              <p:nvPr/>
            </p:nvSpPr>
            <p:spPr>
              <a:xfrm>
                <a:off x="4405867" y="522836"/>
                <a:ext cx="241048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2" name="椭圆 171"/>
              <p:cNvSpPr>
                <a:spLocks/>
              </p:cNvSpPr>
              <p:nvPr/>
            </p:nvSpPr>
            <p:spPr>
              <a:xfrm>
                <a:off x="3922273" y="521991"/>
                <a:ext cx="241048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3" name="椭圆 172"/>
              <p:cNvSpPr>
                <a:spLocks/>
              </p:cNvSpPr>
              <p:nvPr/>
            </p:nvSpPr>
            <p:spPr>
              <a:xfrm>
                <a:off x="4152907" y="68313"/>
                <a:ext cx="241048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55" name="右箭头 154"/>
            <p:cNvSpPr/>
            <p:nvPr/>
          </p:nvSpPr>
          <p:spPr>
            <a:xfrm>
              <a:off x="3175693" y="514708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56" name="右箭头 155"/>
            <p:cNvSpPr/>
            <p:nvPr/>
          </p:nvSpPr>
          <p:spPr>
            <a:xfrm>
              <a:off x="3178074" y="2733140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grpSp>
          <p:nvGrpSpPr>
            <p:cNvPr id="157" name="组 156"/>
            <p:cNvGrpSpPr/>
            <p:nvPr/>
          </p:nvGrpSpPr>
          <p:grpSpPr>
            <a:xfrm>
              <a:off x="3934086" y="2426041"/>
              <a:ext cx="714140" cy="875926"/>
              <a:chOff x="3934086" y="2433326"/>
              <a:chExt cx="714140" cy="875926"/>
            </a:xfrm>
          </p:grpSpPr>
          <p:cxnSp>
            <p:nvCxnSpPr>
              <p:cNvPr id="158" name="直线连接符 157"/>
              <p:cNvCxnSpPr/>
              <p:nvPr/>
            </p:nvCxnSpPr>
            <p:spPr>
              <a:xfrm flipH="1">
                <a:off x="4049033" y="3184890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/>
              <p:cNvCxnSpPr/>
              <p:nvPr/>
            </p:nvCxnSpPr>
            <p:spPr>
              <a:xfrm flipH="1">
                <a:off x="4041973" y="2549446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/>
              <p:cNvCxnSpPr/>
              <p:nvPr/>
            </p:nvCxnSpPr>
            <p:spPr>
              <a:xfrm flipV="1">
                <a:off x="4524711" y="2575611"/>
                <a:ext cx="0" cy="599977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椭圆 160"/>
              <p:cNvSpPr>
                <a:spLocks/>
              </p:cNvSpPr>
              <p:nvPr/>
            </p:nvSpPr>
            <p:spPr>
              <a:xfrm>
                <a:off x="3934086" y="3071652"/>
                <a:ext cx="237600" cy="237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2" name="椭圆 161"/>
              <p:cNvSpPr>
                <a:spLocks/>
              </p:cNvSpPr>
              <p:nvPr/>
            </p:nvSpPr>
            <p:spPr>
              <a:xfrm>
                <a:off x="4410626" y="2433326"/>
                <a:ext cx="237600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3" name="椭圆 162"/>
              <p:cNvSpPr>
                <a:spLocks/>
              </p:cNvSpPr>
              <p:nvPr/>
            </p:nvSpPr>
            <p:spPr>
              <a:xfrm>
                <a:off x="4410626" y="3071652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4" name="椭圆 163"/>
              <p:cNvSpPr>
                <a:spLocks/>
              </p:cNvSpPr>
              <p:nvPr/>
            </p:nvSpPr>
            <p:spPr>
              <a:xfrm>
                <a:off x="3934086" y="2433326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13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Subgraph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Extraction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02" y="1417638"/>
            <a:ext cx="67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Enclosing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subgraph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extraction:</a:t>
            </a:r>
          </a:p>
        </p:txBody>
      </p:sp>
      <p:grpSp>
        <p:nvGrpSpPr>
          <p:cNvPr id="210" name="组 209"/>
          <p:cNvGrpSpPr/>
          <p:nvPr/>
        </p:nvGrpSpPr>
        <p:grpSpPr>
          <a:xfrm>
            <a:off x="1098419" y="3041673"/>
            <a:ext cx="2578794" cy="395732"/>
            <a:chOff x="1098419" y="3041673"/>
            <a:chExt cx="2578794" cy="395732"/>
          </a:xfrm>
        </p:grpSpPr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1390154" y="3124739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3077772" y="3234205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28" name="直线连接符 27"/>
            <p:cNvCxnSpPr/>
            <p:nvPr/>
          </p:nvCxnSpPr>
          <p:spPr>
            <a:xfrm>
              <a:off x="1593354" y="3208755"/>
              <a:ext cx="1484418" cy="10946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290794" y="3059823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y</a:t>
              </a:r>
              <a:endParaRPr kumimoji="1"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98419" y="3041673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x</a:t>
              </a:r>
              <a:endParaRPr kumimoji="1" lang="zh-CN" altLang="en-US" dirty="0"/>
            </a:p>
          </p:txBody>
        </p:sp>
      </p:grpSp>
      <p:grpSp>
        <p:nvGrpSpPr>
          <p:cNvPr id="211" name="组 210"/>
          <p:cNvGrpSpPr/>
          <p:nvPr/>
        </p:nvGrpSpPr>
        <p:grpSpPr>
          <a:xfrm>
            <a:off x="817072" y="2392778"/>
            <a:ext cx="3127485" cy="1771792"/>
            <a:chOff x="817072" y="2392778"/>
            <a:chExt cx="3127485" cy="1771792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2450483" y="2652778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1877068" y="366438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>
              <a:spLocks noChangeAspect="1"/>
            </p:cNvSpPr>
            <p:nvPr/>
          </p:nvSpPr>
          <p:spPr>
            <a:xfrm>
              <a:off x="3033209" y="3943221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1525954" y="2392778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824597" y="257002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817072" y="361886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1365876" y="3834972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3741357" y="2532728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3612287" y="396137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7" name="直线连接符 16"/>
            <p:cNvCxnSpPr>
              <a:stCxn id="20" idx="7"/>
              <a:endCxn id="15" idx="3"/>
            </p:cNvCxnSpPr>
            <p:nvPr/>
          </p:nvCxnSpPr>
          <p:spPr>
            <a:xfrm flipV="1">
              <a:off x="1563596" y="2826220"/>
              <a:ext cx="916645" cy="328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7" idx="7"/>
              <a:endCxn id="20" idx="3"/>
            </p:cNvCxnSpPr>
            <p:nvPr/>
          </p:nvCxnSpPr>
          <p:spPr>
            <a:xfrm flipV="1">
              <a:off x="990514" y="3298181"/>
              <a:ext cx="429398" cy="350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20" idx="5"/>
              <a:endCxn id="16" idx="1"/>
            </p:cNvCxnSpPr>
            <p:nvPr/>
          </p:nvCxnSpPr>
          <p:spPr>
            <a:xfrm>
              <a:off x="1563596" y="3298181"/>
              <a:ext cx="343230" cy="3959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stCxn id="28" idx="0"/>
              <a:endCxn id="20" idx="4"/>
            </p:cNvCxnSpPr>
            <p:nvPr/>
          </p:nvCxnSpPr>
          <p:spPr>
            <a:xfrm flipV="1">
              <a:off x="1467476" y="3327939"/>
              <a:ext cx="24278" cy="5070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20" idx="0"/>
              <a:endCxn id="24" idx="4"/>
            </p:cNvCxnSpPr>
            <p:nvPr/>
          </p:nvCxnSpPr>
          <p:spPr>
            <a:xfrm flipV="1">
              <a:off x="1491754" y="2595978"/>
              <a:ext cx="135800" cy="528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26" idx="5"/>
              <a:endCxn id="20" idx="1"/>
            </p:cNvCxnSpPr>
            <p:nvPr/>
          </p:nvCxnSpPr>
          <p:spPr>
            <a:xfrm>
              <a:off x="998039" y="2743467"/>
              <a:ext cx="421873" cy="4110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15" idx="5"/>
              <a:endCxn id="22" idx="0"/>
            </p:cNvCxnSpPr>
            <p:nvPr/>
          </p:nvCxnSpPr>
          <p:spPr>
            <a:xfrm>
              <a:off x="2623925" y="2826220"/>
              <a:ext cx="555447" cy="407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18" idx="0"/>
              <a:endCxn id="22" idx="4"/>
            </p:cNvCxnSpPr>
            <p:nvPr/>
          </p:nvCxnSpPr>
          <p:spPr>
            <a:xfrm flipV="1">
              <a:off x="3134809" y="3437405"/>
              <a:ext cx="44563" cy="505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>
              <a:stCxn id="22" idx="5"/>
              <a:endCxn id="30" idx="1"/>
            </p:cNvCxnSpPr>
            <p:nvPr/>
          </p:nvCxnSpPr>
          <p:spPr>
            <a:xfrm>
              <a:off x="3251214" y="3407647"/>
              <a:ext cx="390831" cy="5834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>
              <a:stCxn id="22" idx="7"/>
              <a:endCxn id="29" idx="3"/>
            </p:cNvCxnSpPr>
            <p:nvPr/>
          </p:nvCxnSpPr>
          <p:spPr>
            <a:xfrm flipV="1">
              <a:off x="3251214" y="2706170"/>
              <a:ext cx="519901" cy="557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stCxn id="16" idx="6"/>
              <a:endCxn id="22" idx="3"/>
            </p:cNvCxnSpPr>
            <p:nvPr/>
          </p:nvCxnSpPr>
          <p:spPr>
            <a:xfrm flipV="1">
              <a:off x="2080268" y="3407647"/>
              <a:ext cx="1027262" cy="358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线连接符 30"/>
            <p:cNvCxnSpPr>
              <a:stCxn id="22" idx="6"/>
            </p:cNvCxnSpPr>
            <p:nvPr/>
          </p:nvCxnSpPr>
          <p:spPr>
            <a:xfrm>
              <a:off x="3280972" y="3335805"/>
              <a:ext cx="460385" cy="67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3741357" y="3302183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36" name="直线连接符 35"/>
            <p:cNvCxnSpPr>
              <a:stCxn id="24" idx="6"/>
              <a:endCxn id="15" idx="2"/>
            </p:cNvCxnSpPr>
            <p:nvPr/>
          </p:nvCxnSpPr>
          <p:spPr>
            <a:xfrm>
              <a:off x="1729154" y="2494378"/>
              <a:ext cx="721329" cy="2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组 211"/>
          <p:cNvGrpSpPr/>
          <p:nvPr/>
        </p:nvGrpSpPr>
        <p:grpSpPr>
          <a:xfrm>
            <a:off x="423639" y="1945375"/>
            <a:ext cx="4046607" cy="2752812"/>
            <a:chOff x="423639" y="1945375"/>
            <a:chExt cx="4046607" cy="2752812"/>
          </a:xfrm>
        </p:grpSpPr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2299707" y="41139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4" name="直线连接符 33"/>
            <p:cNvCxnSpPr>
              <a:stCxn id="28" idx="6"/>
            </p:cNvCxnSpPr>
            <p:nvPr/>
          </p:nvCxnSpPr>
          <p:spPr>
            <a:xfrm>
              <a:off x="1569076" y="3936572"/>
              <a:ext cx="730631" cy="279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>
              <a:endCxn id="18" idx="3"/>
            </p:cNvCxnSpPr>
            <p:nvPr/>
          </p:nvCxnSpPr>
          <p:spPr>
            <a:xfrm flipV="1">
              <a:off x="2502907" y="4116663"/>
              <a:ext cx="560060" cy="98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50" idx="7"/>
              <a:endCxn id="14" idx="3"/>
            </p:cNvCxnSpPr>
            <p:nvPr/>
          </p:nvCxnSpPr>
          <p:spPr>
            <a:xfrm flipV="1">
              <a:off x="960756" y="4008414"/>
              <a:ext cx="434878" cy="299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>
              <a:stCxn id="5" idx="7"/>
              <a:endCxn id="51" idx="3"/>
            </p:cNvCxnSpPr>
            <p:nvPr/>
          </p:nvCxnSpPr>
          <p:spPr>
            <a:xfrm flipV="1">
              <a:off x="2623925" y="2414016"/>
              <a:ext cx="312400" cy="268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>
              <a:stCxn id="11" idx="7"/>
              <a:endCxn id="52" idx="3"/>
            </p:cNvCxnSpPr>
            <p:nvPr/>
          </p:nvCxnSpPr>
          <p:spPr>
            <a:xfrm flipV="1">
              <a:off x="1699396" y="2118817"/>
              <a:ext cx="352280" cy="3037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3" idx="0"/>
              <a:endCxn id="8" idx="4"/>
            </p:cNvCxnSpPr>
            <p:nvPr/>
          </p:nvCxnSpPr>
          <p:spPr>
            <a:xfrm flipV="1">
              <a:off x="3134809" y="4146421"/>
              <a:ext cx="0" cy="3485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/>
            <p:cNvCxnSpPr>
              <a:stCxn id="51" idx="6"/>
              <a:endCxn id="15" idx="1"/>
            </p:cNvCxnSpPr>
            <p:nvPr/>
          </p:nvCxnSpPr>
          <p:spPr>
            <a:xfrm>
              <a:off x="3109767" y="2342174"/>
              <a:ext cx="661348" cy="220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>
              <a:stCxn id="32" idx="7"/>
              <a:endCxn id="54" idx="3"/>
            </p:cNvCxnSpPr>
            <p:nvPr/>
          </p:nvCxnSpPr>
          <p:spPr>
            <a:xfrm flipV="1">
              <a:off x="3914799" y="3036851"/>
              <a:ext cx="382005" cy="29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>
              <a:stCxn id="55" idx="7"/>
              <a:endCxn id="12" idx="3"/>
            </p:cNvCxnSpPr>
            <p:nvPr/>
          </p:nvCxnSpPr>
          <p:spPr>
            <a:xfrm flipV="1">
              <a:off x="597081" y="2743467"/>
              <a:ext cx="257274" cy="352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787314" y="4278194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2906567" y="2240574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2021918" y="194537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3033209" y="44949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4267046" y="2863409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423639" y="3066609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70" name="直线连接符 69"/>
          <p:cNvCxnSpPr>
            <a:stCxn id="74" idx="0"/>
            <a:endCxn id="33" idx="4"/>
          </p:cNvCxnSpPr>
          <p:nvPr/>
        </p:nvCxnSpPr>
        <p:spPr>
          <a:xfrm flipV="1">
            <a:off x="2299707" y="4317187"/>
            <a:ext cx="101600" cy="583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>
            <a:spLocks noChangeAspect="1"/>
          </p:cNvSpPr>
          <p:nvPr/>
        </p:nvSpPr>
        <p:spPr>
          <a:xfrm>
            <a:off x="2198107" y="4900371"/>
            <a:ext cx="203200" cy="203200"/>
          </a:xfrm>
          <a:prstGeom prst="ellipse">
            <a:avLst/>
          </a:prstGeom>
          <a:solidFill>
            <a:srgbClr val="FFC000">
              <a:alpha val="99000"/>
            </a:srgbClr>
          </a:solidFill>
          <a:ln w="15875">
            <a:solidFill>
              <a:schemeClr val="tx1"/>
            </a:solidFill>
          </a:ln>
          <a:effectLst>
            <a:outerShdw blurRad="40000" dist="23000" dir="5400000" rotWithShape="0">
              <a:srgbClr val="92D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>
            <a:spLocks noChangeAspect="1"/>
          </p:cNvSpPr>
          <p:nvPr/>
        </p:nvSpPr>
        <p:spPr>
          <a:xfrm>
            <a:off x="2522325" y="1907981"/>
            <a:ext cx="203200" cy="203200"/>
          </a:xfrm>
          <a:prstGeom prst="ellipse">
            <a:avLst/>
          </a:prstGeom>
          <a:solidFill>
            <a:srgbClr val="FFC000">
              <a:alpha val="99000"/>
            </a:srgbClr>
          </a:solidFill>
          <a:ln w="15875">
            <a:solidFill>
              <a:schemeClr val="tx1"/>
            </a:solidFill>
          </a:ln>
          <a:effectLst>
            <a:outerShdw blurRad="40000" dist="23000" dir="5400000" rotWithShape="0">
              <a:srgbClr val="92D05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9" name="直线连接符 78"/>
          <p:cNvCxnSpPr>
            <a:stCxn id="51" idx="1"/>
            <a:endCxn id="78" idx="5"/>
          </p:cNvCxnSpPr>
          <p:nvPr/>
        </p:nvCxnSpPr>
        <p:spPr>
          <a:xfrm flipH="1" flipV="1">
            <a:off x="2695767" y="2081423"/>
            <a:ext cx="240558" cy="188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3" name="组 212"/>
          <p:cNvGrpSpPr/>
          <p:nvPr/>
        </p:nvGrpSpPr>
        <p:grpSpPr>
          <a:xfrm>
            <a:off x="5647528" y="2226940"/>
            <a:ext cx="1772675" cy="369332"/>
            <a:chOff x="5647528" y="2226940"/>
            <a:chExt cx="1772675" cy="369332"/>
          </a:xfrm>
        </p:grpSpPr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5647528" y="2345076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206" name="文本框 205"/>
            <p:cNvSpPr txBox="1"/>
            <p:nvPr/>
          </p:nvSpPr>
          <p:spPr>
            <a:xfrm>
              <a:off x="5849004" y="2226940"/>
              <a:ext cx="1571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target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nodes</a:t>
              </a:r>
              <a:endParaRPr kumimoji="1" lang="zh-CN" altLang="en-US" dirty="0"/>
            </a:p>
          </p:txBody>
        </p:sp>
      </p:grpSp>
      <p:grpSp>
        <p:nvGrpSpPr>
          <p:cNvPr id="214" name="组 213"/>
          <p:cNvGrpSpPr/>
          <p:nvPr/>
        </p:nvGrpSpPr>
        <p:grpSpPr>
          <a:xfrm>
            <a:off x="5649405" y="2624378"/>
            <a:ext cx="2153979" cy="369332"/>
            <a:chOff x="5649405" y="2624378"/>
            <a:chExt cx="2153979" cy="369332"/>
          </a:xfrm>
        </p:grpSpPr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5649405" y="2735804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849003" y="2624378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1-hop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neighbors</a:t>
              </a:r>
              <a:endParaRPr kumimoji="1" lang="zh-CN" altLang="en-US" dirty="0"/>
            </a:p>
          </p:txBody>
        </p:sp>
      </p:grpSp>
      <p:grpSp>
        <p:nvGrpSpPr>
          <p:cNvPr id="215" name="组 214"/>
          <p:cNvGrpSpPr/>
          <p:nvPr/>
        </p:nvGrpSpPr>
        <p:grpSpPr>
          <a:xfrm>
            <a:off x="5645804" y="3032092"/>
            <a:ext cx="2157580" cy="369332"/>
            <a:chOff x="5645804" y="3032092"/>
            <a:chExt cx="2157580" cy="369332"/>
          </a:xfrm>
        </p:grpSpPr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5645804" y="3126532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5849003" y="3032092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2-hop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neighbors</a:t>
              </a:r>
              <a:endParaRPr kumimoji="1" lang="zh-CN" altLang="en-US" dirty="0"/>
            </a:p>
          </p:txBody>
        </p:sp>
      </p:grpSp>
      <p:grpSp>
        <p:nvGrpSpPr>
          <p:cNvPr id="216" name="组 215"/>
          <p:cNvGrpSpPr/>
          <p:nvPr/>
        </p:nvGrpSpPr>
        <p:grpSpPr>
          <a:xfrm>
            <a:off x="5645804" y="3422116"/>
            <a:ext cx="2157580" cy="369332"/>
            <a:chOff x="5645804" y="3422116"/>
            <a:chExt cx="2157580" cy="369332"/>
          </a:xfrm>
        </p:grpSpPr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5645804" y="3517260"/>
              <a:ext cx="203200" cy="203200"/>
            </a:xfrm>
            <a:prstGeom prst="ellipse">
              <a:avLst/>
            </a:prstGeom>
            <a:solidFill>
              <a:srgbClr val="FFC000">
                <a:alpha val="99000"/>
              </a:srgbClr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5849003" y="3422116"/>
              <a:ext cx="1954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3-hop</a:t>
              </a:r>
              <a:r>
                <a:rPr kumimoji="1" lang="zh-CN" altLang="en-US" dirty="0" smtClean="0"/>
                <a:t> </a:t>
              </a:r>
              <a:r>
                <a:rPr kumimoji="1" lang="en-US" altLang="zh-CN" dirty="0" smtClean="0"/>
                <a:t>neighbors</a:t>
              </a:r>
              <a:endParaRPr kumimoji="1"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/>
              <p:cNvSpPr txBox="1"/>
              <p:nvPr/>
            </p:nvSpPr>
            <p:spPr>
              <a:xfrm>
                <a:off x="4267046" y="3883363"/>
                <a:ext cx="410479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kumimoji="1" lang="en-US" altLang="zh-CN" dirty="0" smtClean="0"/>
                  <a:t>Iteratively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add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x and y’s 1-hop neighbors,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2-hop neighbors,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...</a:t>
                </a:r>
                <a:r>
                  <a:rPr kumimoji="1" lang="zh-CN" altLang="en-US" dirty="0" smtClean="0"/>
                  <a:t> </a:t>
                </a:r>
                <a:endParaRPr kumimoji="1" lang="en-US" altLang="zh-CN" dirty="0" smtClean="0"/>
              </a:p>
              <a:p>
                <a:pPr marL="285750" indent="-285750">
                  <a:buFont typeface="Arial" charset="0"/>
                  <a:buChar char="•"/>
                </a:pPr>
                <a:r>
                  <a:rPr kumimoji="1" lang="en-US" altLang="zh-CN" dirty="0" smtClean="0"/>
                  <a:t>Rank neighbors with a graph labeling method. (discussed later)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kumimoji="1" lang="en-US" altLang="zh-CN" dirty="0" smtClean="0"/>
                  <a:t>Keep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top-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charset="0"/>
                      </a:rPr>
                      <m:t>𝐾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nodes.</a:t>
                </a:r>
              </a:p>
              <a:p>
                <a:pPr marL="285750" indent="-285750">
                  <a:buFont typeface="Arial" charset="0"/>
                  <a:buChar char="•"/>
                </a:pPr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92" name="文本框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046" y="3883363"/>
                <a:ext cx="4104794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040" t="-1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矩形 207"/>
          <p:cNvSpPr/>
          <p:nvPr/>
        </p:nvSpPr>
        <p:spPr>
          <a:xfrm>
            <a:off x="574913" y="5430606"/>
            <a:ext cx="8185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enclosing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>
                <a:solidFill>
                  <a:srgbClr val="C00000"/>
                </a:solidFill>
              </a:rPr>
              <a:t>subgraph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/>
              <a:t>depicts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local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pattern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link</a:t>
            </a:r>
            <a:r>
              <a:rPr kumimoji="1" lang="en-US" altLang="zh-CN" dirty="0" smtClean="0"/>
              <a:t>.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矩形 216"/>
              <p:cNvSpPr/>
              <p:nvPr/>
            </p:nvSpPr>
            <p:spPr>
              <a:xfrm>
                <a:off x="574913" y="5801570"/>
                <a:ext cx="750385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kumimoji="1" lang="en-US" altLang="zh-CN" dirty="0"/>
                  <a:t>When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𝛤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𝛤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enclosing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subgraph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embraces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first-order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heuristics</a:t>
                </a:r>
                <a:r>
                  <a:rPr kumimoji="1" lang="en-US" altLang="zh-CN" dirty="0"/>
                  <a:t>.</a:t>
                </a:r>
                <a:r>
                  <a:rPr kumimoji="1" lang="zh-CN" altLang="en-US" b="1" dirty="0"/>
                  <a:t> </a:t>
                </a:r>
                <a:r>
                  <a:rPr kumimoji="1" lang="en-US" altLang="zh-CN" dirty="0"/>
                  <a:t>When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𝐾</m:t>
                    </m:r>
                    <m:r>
                      <a:rPr kumimoji="1" lang="en-US" altLang="zh-CN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𝛤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sSup>
                      <m:sSup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𝛤</m:t>
                        </m:r>
                      </m:e>
                      <m:sup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∪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kumimoji="1" lang="en-US" altLang="zh-CN" dirty="0"/>
                  <a:t>,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embraces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/>
                  <a:t>all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second-order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heuristics</a:t>
                </a:r>
                <a:r>
                  <a:rPr kumimoji="1" lang="en-US" altLang="zh-CN" dirty="0"/>
                  <a:t>.</a:t>
                </a:r>
              </a:p>
            </p:txBody>
          </p:sp>
        </mc:Choice>
        <mc:Fallback xmlns="">
          <p:sp>
            <p:nvSpPr>
              <p:cNvPr id="217" name="矩形 2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13" y="5801570"/>
                <a:ext cx="7503857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487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8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 animBg="1"/>
      <p:bldP spid="208" grpId="0"/>
      <p:bldP spid="2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Graph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Labeling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02" y="1417638"/>
            <a:ext cx="67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Overall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framework:</a:t>
            </a:r>
          </a:p>
        </p:txBody>
      </p:sp>
      <p:graphicFrame>
        <p:nvGraphicFramePr>
          <p:cNvPr id="96" name="表格 95"/>
          <p:cNvGraphicFramePr>
            <a:graphicFrameLocks noGrp="1"/>
          </p:cNvGraphicFramePr>
          <p:nvPr>
            <p:extLst/>
          </p:nvPr>
        </p:nvGraphicFramePr>
        <p:xfrm>
          <a:off x="6277789" y="2037418"/>
          <a:ext cx="1208476" cy="12207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2119"/>
                <a:gridCol w="302119"/>
                <a:gridCol w="302119"/>
                <a:gridCol w="302119"/>
              </a:tblGrid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7" name="表格 96"/>
          <p:cNvGraphicFramePr>
            <a:graphicFrameLocks noGrp="1"/>
          </p:cNvGraphicFramePr>
          <p:nvPr>
            <p:extLst/>
          </p:nvPr>
        </p:nvGraphicFramePr>
        <p:xfrm>
          <a:off x="6296679" y="4144739"/>
          <a:ext cx="1208476" cy="122781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2119"/>
                <a:gridCol w="302119"/>
                <a:gridCol w="302119"/>
                <a:gridCol w="302119"/>
              </a:tblGrid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8" name="组 97"/>
          <p:cNvGrpSpPr/>
          <p:nvPr/>
        </p:nvGrpSpPr>
        <p:grpSpPr>
          <a:xfrm>
            <a:off x="799751" y="2150510"/>
            <a:ext cx="854617" cy="3132209"/>
            <a:chOff x="47911" y="211208"/>
            <a:chExt cx="854617" cy="3132209"/>
          </a:xfrm>
        </p:grpSpPr>
        <p:cxnSp>
          <p:nvCxnSpPr>
            <p:cNvPr id="99" name="直线连接符 98"/>
            <p:cNvCxnSpPr/>
            <p:nvPr/>
          </p:nvCxnSpPr>
          <p:spPr>
            <a:xfrm flipH="1">
              <a:off x="121784" y="2629184"/>
              <a:ext cx="94772" cy="527105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/>
            <p:nvPr/>
          </p:nvCxnSpPr>
          <p:spPr>
            <a:xfrm flipH="1">
              <a:off x="210978" y="2638486"/>
              <a:ext cx="502649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/>
            <p:nvPr/>
          </p:nvCxnSpPr>
          <p:spPr>
            <a:xfrm>
              <a:off x="691043" y="2638488"/>
              <a:ext cx="111778" cy="704929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/>
            <p:nvPr/>
          </p:nvCxnSpPr>
          <p:spPr>
            <a:xfrm flipH="1">
              <a:off x="203918" y="2003042"/>
              <a:ext cx="502649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/>
            <p:nvPr/>
          </p:nvCxnSpPr>
          <p:spPr>
            <a:xfrm flipV="1">
              <a:off x="686656" y="2029207"/>
              <a:ext cx="0" cy="59997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/>
            <p:nvPr/>
          </p:nvCxnSpPr>
          <p:spPr>
            <a:xfrm rot="5400000">
              <a:off x="1338" y="1310376"/>
              <a:ext cx="891288" cy="48103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/>
            <p:cNvCxnSpPr/>
            <p:nvPr/>
          </p:nvCxnSpPr>
          <p:spPr>
            <a:xfrm rot="5400000">
              <a:off x="446981" y="864732"/>
              <a:ext cx="0" cy="48103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/>
            <p:cNvCxnSpPr/>
            <p:nvPr/>
          </p:nvCxnSpPr>
          <p:spPr>
            <a:xfrm rot="5400000" flipV="1">
              <a:off x="-247947" y="1552704"/>
              <a:ext cx="894912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/>
            <p:nvPr/>
          </p:nvCxnSpPr>
          <p:spPr>
            <a:xfrm rot="5400000" flipH="1">
              <a:off x="337690" y="754887"/>
              <a:ext cx="445644" cy="247821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/>
            <p:nvPr/>
          </p:nvCxnSpPr>
          <p:spPr>
            <a:xfrm rot="5400000">
              <a:off x="101354" y="755662"/>
              <a:ext cx="445644" cy="24051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/>
            <p:nvPr/>
          </p:nvCxnSpPr>
          <p:spPr>
            <a:xfrm rot="5400000">
              <a:off x="352422" y="306605"/>
              <a:ext cx="438616" cy="247821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/>
            <p:nvPr/>
          </p:nvCxnSpPr>
          <p:spPr>
            <a:xfrm flipH="1">
              <a:off x="672584" y="1494635"/>
              <a:ext cx="229944" cy="501900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110"/>
            <p:cNvCxnSpPr/>
            <p:nvPr/>
          </p:nvCxnSpPr>
          <p:spPr>
            <a:xfrm rot="5400000" flipV="1">
              <a:off x="-197668" y="701414"/>
              <a:ext cx="694547" cy="92581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111"/>
            <p:cNvCxnSpPr/>
            <p:nvPr/>
          </p:nvCxnSpPr>
          <p:spPr>
            <a:xfrm flipH="1">
              <a:off x="47911" y="2003042"/>
              <a:ext cx="155193" cy="385093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椭圆 112"/>
            <p:cNvSpPr>
              <a:spLocks/>
            </p:cNvSpPr>
            <p:nvPr/>
          </p:nvSpPr>
          <p:spPr>
            <a:xfrm>
              <a:off x="96031" y="2525248"/>
              <a:ext cx="241048" cy="2376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4" name="椭圆 113"/>
            <p:cNvSpPr>
              <a:spLocks/>
            </p:cNvSpPr>
            <p:nvPr/>
          </p:nvSpPr>
          <p:spPr>
            <a:xfrm>
              <a:off x="572571" y="1886922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5" name="椭圆 114"/>
            <p:cNvSpPr>
              <a:spLocks/>
            </p:cNvSpPr>
            <p:nvPr/>
          </p:nvSpPr>
          <p:spPr>
            <a:xfrm rot="5400000">
              <a:off x="567010" y="2519687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6" name="椭圆 115"/>
            <p:cNvSpPr>
              <a:spLocks/>
            </p:cNvSpPr>
            <p:nvPr/>
          </p:nvSpPr>
          <p:spPr>
            <a:xfrm rot="5400000">
              <a:off x="90470" y="1881361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7" name="椭圆 116"/>
            <p:cNvSpPr>
              <a:spLocks/>
            </p:cNvSpPr>
            <p:nvPr/>
          </p:nvSpPr>
          <p:spPr>
            <a:xfrm>
              <a:off x="572571" y="994002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8" name="椭圆 117"/>
            <p:cNvSpPr>
              <a:spLocks/>
            </p:cNvSpPr>
            <p:nvPr/>
          </p:nvSpPr>
          <p:spPr>
            <a:xfrm>
              <a:off x="88976" y="993158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椭圆 118"/>
            <p:cNvSpPr>
              <a:spLocks/>
            </p:cNvSpPr>
            <p:nvPr/>
          </p:nvSpPr>
          <p:spPr>
            <a:xfrm rot="5400000">
              <a:off x="314049" y="533919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0" name="组 119"/>
          <p:cNvGrpSpPr/>
          <p:nvPr/>
        </p:nvGrpSpPr>
        <p:grpSpPr>
          <a:xfrm>
            <a:off x="5231580" y="2451516"/>
            <a:ext cx="1093569" cy="2468565"/>
            <a:chOff x="4479740" y="512214"/>
            <a:chExt cx="1093569" cy="2468565"/>
          </a:xfrm>
        </p:grpSpPr>
        <p:sp>
          <p:nvSpPr>
            <p:cNvPr id="121" name="文本框 120"/>
            <p:cNvSpPr txBox="1"/>
            <p:nvPr/>
          </p:nvSpPr>
          <p:spPr>
            <a:xfrm>
              <a:off x="4479740" y="1469775"/>
              <a:ext cx="1093569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latin typeface="Times New Roman" charset="0"/>
                  <a:ea typeface="Times New Roman" charset="0"/>
                  <a:cs typeface="Times New Roman" charset="0"/>
                </a:rPr>
                <a:t>Data 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encoding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2" name="右箭头 121"/>
            <p:cNvSpPr/>
            <p:nvPr/>
          </p:nvSpPr>
          <p:spPr>
            <a:xfrm>
              <a:off x="4925080" y="512214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23" name="右箭头 122"/>
            <p:cNvSpPr/>
            <p:nvPr/>
          </p:nvSpPr>
          <p:spPr>
            <a:xfrm>
              <a:off x="4927460" y="2730646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</p:grpSp>
      <p:sp>
        <p:nvSpPr>
          <p:cNvPr id="125" name="文本框 124"/>
          <p:cNvSpPr txBox="1"/>
          <p:nvPr/>
        </p:nvSpPr>
        <p:spPr>
          <a:xfrm flipH="1">
            <a:off x="7583168" y="2430826"/>
            <a:ext cx="292781" cy="4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17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2417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 flipH="1">
            <a:off x="7594349" y="4544371"/>
            <a:ext cx="292781" cy="4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17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2417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4" name="组 173"/>
          <p:cNvGrpSpPr/>
          <p:nvPr/>
        </p:nvGrpSpPr>
        <p:grpSpPr>
          <a:xfrm>
            <a:off x="7719088" y="2974096"/>
            <a:ext cx="1027846" cy="1468888"/>
            <a:chOff x="7719088" y="2974096"/>
            <a:chExt cx="1027846" cy="1468888"/>
          </a:xfrm>
        </p:grpSpPr>
        <p:sp>
          <p:nvSpPr>
            <p:cNvPr id="127" name="文本框 126"/>
            <p:cNvSpPr txBox="1"/>
            <p:nvPr/>
          </p:nvSpPr>
          <p:spPr>
            <a:xfrm>
              <a:off x="7719088" y="3409077"/>
              <a:ext cx="1027846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latin typeface="Times New Roman" charset="0"/>
                  <a:ea typeface="Times New Roman" charset="0"/>
                  <a:cs typeface="Times New Roman" charset="0"/>
                </a:rPr>
                <a:t>Neural 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network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8" name="右箭头 127"/>
            <p:cNvSpPr/>
            <p:nvPr/>
          </p:nvSpPr>
          <p:spPr>
            <a:xfrm rot="2508872" flipV="1">
              <a:off x="7738813" y="2974096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29" name="右箭头 128"/>
            <p:cNvSpPr/>
            <p:nvPr/>
          </p:nvSpPr>
          <p:spPr>
            <a:xfrm rot="19091128">
              <a:off x="7738813" y="4192851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1815560" y="2000330"/>
            <a:ext cx="1790107" cy="3248224"/>
            <a:chOff x="1063720" y="61028"/>
            <a:chExt cx="1790107" cy="3248224"/>
          </a:xfrm>
        </p:grpSpPr>
        <p:sp>
          <p:nvSpPr>
            <p:cNvPr id="131" name="文本框 130"/>
            <p:cNvSpPr txBox="1"/>
            <p:nvPr/>
          </p:nvSpPr>
          <p:spPr>
            <a:xfrm>
              <a:off x="1063720" y="1469775"/>
              <a:ext cx="1236236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Extract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subgraphs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32" name="组 131"/>
            <p:cNvGrpSpPr/>
            <p:nvPr/>
          </p:nvGrpSpPr>
          <p:grpSpPr>
            <a:xfrm>
              <a:off x="2123806" y="61028"/>
              <a:ext cx="724642" cy="1588489"/>
              <a:chOff x="2547634" y="579420"/>
              <a:chExt cx="1079338" cy="2366018"/>
            </a:xfrm>
          </p:grpSpPr>
          <p:cxnSp>
            <p:nvCxnSpPr>
              <p:cNvPr id="143" name="直线连接符 142"/>
              <p:cNvCxnSpPr/>
              <p:nvPr/>
            </p:nvCxnSpPr>
            <p:spPr>
              <a:xfrm rot="5400000">
                <a:off x="2417102" y="1738503"/>
                <a:ext cx="1327553" cy="71648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/>
              <p:cNvCxnSpPr/>
              <p:nvPr/>
            </p:nvCxnSpPr>
            <p:spPr>
              <a:xfrm rot="5400000">
                <a:off x="3080878" y="1074726"/>
                <a:ext cx="0" cy="71648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/>
              <p:cNvCxnSpPr/>
              <p:nvPr/>
            </p:nvCxnSpPr>
            <p:spPr>
              <a:xfrm rot="5400000" flipV="1">
                <a:off x="2045797" y="2099445"/>
                <a:ext cx="1332951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/>
              <p:cNvCxnSpPr/>
              <p:nvPr/>
            </p:nvCxnSpPr>
            <p:spPr>
              <a:xfrm rot="5400000" flipH="1">
                <a:off x="2918091" y="911112"/>
                <a:ext cx="663776" cy="369123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/>
              <p:cNvCxnSpPr/>
              <p:nvPr/>
            </p:nvCxnSpPr>
            <p:spPr>
              <a:xfrm rot="5400000">
                <a:off x="2566074" y="912266"/>
                <a:ext cx="663776" cy="358243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椭圆 147"/>
              <p:cNvSpPr>
                <a:spLocks/>
              </p:cNvSpPr>
              <p:nvPr/>
            </p:nvSpPr>
            <p:spPr>
              <a:xfrm rot="5400000">
                <a:off x="2549859" y="2588971"/>
                <a:ext cx="359035" cy="3539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9" name="椭圆 148"/>
              <p:cNvSpPr>
                <a:spLocks/>
              </p:cNvSpPr>
              <p:nvPr/>
            </p:nvSpPr>
            <p:spPr>
              <a:xfrm>
                <a:off x="3267936" y="1267272"/>
                <a:ext cx="359036" cy="3539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0" name="椭圆 149"/>
              <p:cNvSpPr>
                <a:spLocks/>
              </p:cNvSpPr>
              <p:nvPr/>
            </p:nvSpPr>
            <p:spPr>
              <a:xfrm>
                <a:off x="2547634" y="1266014"/>
                <a:ext cx="359036" cy="3539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1" name="椭圆 150"/>
              <p:cNvSpPr>
                <a:spLocks/>
              </p:cNvSpPr>
              <p:nvPr/>
            </p:nvSpPr>
            <p:spPr>
              <a:xfrm rot="5400000">
                <a:off x="2882875" y="581988"/>
                <a:ext cx="359035" cy="3539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33" name="右箭头 132"/>
            <p:cNvSpPr/>
            <p:nvPr/>
          </p:nvSpPr>
          <p:spPr>
            <a:xfrm rot="20093546">
              <a:off x="1352872" y="873422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34" name="右箭头 133"/>
            <p:cNvSpPr/>
            <p:nvPr/>
          </p:nvSpPr>
          <p:spPr>
            <a:xfrm rot="1506454" flipV="1">
              <a:off x="1358890" y="2432271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grpSp>
          <p:nvGrpSpPr>
            <p:cNvPr id="135" name="组 134"/>
            <p:cNvGrpSpPr/>
            <p:nvPr/>
          </p:nvGrpSpPr>
          <p:grpSpPr>
            <a:xfrm>
              <a:off x="2135850" y="2426041"/>
              <a:ext cx="717977" cy="883211"/>
              <a:chOff x="2135850" y="2426041"/>
              <a:chExt cx="717977" cy="883211"/>
            </a:xfrm>
          </p:grpSpPr>
          <p:cxnSp>
            <p:nvCxnSpPr>
              <p:cNvPr id="136" name="直线连接符 135"/>
              <p:cNvCxnSpPr/>
              <p:nvPr/>
            </p:nvCxnSpPr>
            <p:spPr>
              <a:xfrm flipH="1">
                <a:off x="2254634" y="3184890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/>
              <p:cNvCxnSpPr/>
              <p:nvPr/>
            </p:nvCxnSpPr>
            <p:spPr>
              <a:xfrm flipH="1">
                <a:off x="2247574" y="2549446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/>
              <p:cNvCxnSpPr/>
              <p:nvPr/>
            </p:nvCxnSpPr>
            <p:spPr>
              <a:xfrm flipV="1">
                <a:off x="2730312" y="2575611"/>
                <a:ext cx="0" cy="599977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椭圆 138"/>
              <p:cNvSpPr>
                <a:spLocks/>
              </p:cNvSpPr>
              <p:nvPr/>
            </p:nvSpPr>
            <p:spPr>
              <a:xfrm>
                <a:off x="2139687" y="3071652"/>
                <a:ext cx="237600" cy="237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0" name="椭圆 139"/>
              <p:cNvSpPr>
                <a:spLocks/>
              </p:cNvSpPr>
              <p:nvPr/>
            </p:nvSpPr>
            <p:spPr>
              <a:xfrm>
                <a:off x="2616227" y="2433326"/>
                <a:ext cx="237600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1" name="椭圆 140"/>
              <p:cNvSpPr>
                <a:spLocks/>
              </p:cNvSpPr>
              <p:nvPr/>
            </p:nvSpPr>
            <p:spPr>
              <a:xfrm rot="5400000">
                <a:off x="2612390" y="3064367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2" name="椭圆 141"/>
              <p:cNvSpPr>
                <a:spLocks/>
              </p:cNvSpPr>
              <p:nvPr/>
            </p:nvSpPr>
            <p:spPr>
              <a:xfrm rot="5400000">
                <a:off x="2135850" y="2426041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52" name="组 151"/>
          <p:cNvGrpSpPr/>
          <p:nvPr/>
        </p:nvGrpSpPr>
        <p:grpSpPr>
          <a:xfrm>
            <a:off x="3663191" y="2000330"/>
            <a:ext cx="1736875" cy="3240939"/>
            <a:chOff x="2911351" y="61028"/>
            <a:chExt cx="1736875" cy="3240939"/>
          </a:xfrm>
        </p:grpSpPr>
        <p:sp>
          <p:nvSpPr>
            <p:cNvPr id="153" name="文本框 152"/>
            <p:cNvSpPr txBox="1"/>
            <p:nvPr/>
          </p:nvSpPr>
          <p:spPr>
            <a:xfrm>
              <a:off x="2911351" y="1469775"/>
              <a:ext cx="987771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Graph </a:t>
              </a:r>
            </a:p>
            <a:p>
              <a:pPr algn="ctr"/>
              <a:r>
                <a:rPr kumimoji="1" lang="en-US" altLang="zh-CN" sz="1846" b="1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labeling</a:t>
              </a:r>
              <a:endParaRPr kumimoji="1" lang="zh-CN" altLang="en-US" sz="1846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54" name="组 153"/>
            <p:cNvGrpSpPr/>
            <p:nvPr/>
          </p:nvGrpSpPr>
          <p:grpSpPr>
            <a:xfrm>
              <a:off x="3922273" y="61028"/>
              <a:ext cx="724642" cy="1585042"/>
              <a:chOff x="3922273" y="68313"/>
              <a:chExt cx="724642" cy="1585042"/>
            </a:xfrm>
          </p:grpSpPr>
          <p:cxnSp>
            <p:nvCxnSpPr>
              <p:cNvPr id="165" name="直线连接符 164"/>
              <p:cNvCxnSpPr/>
              <p:nvPr/>
            </p:nvCxnSpPr>
            <p:spPr>
              <a:xfrm rot="5400000">
                <a:off x="3834637" y="839210"/>
                <a:ext cx="891288" cy="481032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/>
              <p:cNvCxnSpPr/>
              <p:nvPr/>
            </p:nvCxnSpPr>
            <p:spPr>
              <a:xfrm rot="5400000">
                <a:off x="4280280" y="393565"/>
                <a:ext cx="0" cy="481032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/>
              <p:cNvCxnSpPr/>
              <p:nvPr/>
            </p:nvCxnSpPr>
            <p:spPr>
              <a:xfrm rot="5400000" flipV="1">
                <a:off x="3585351" y="1081538"/>
                <a:ext cx="894912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/>
              <p:cNvCxnSpPr/>
              <p:nvPr/>
            </p:nvCxnSpPr>
            <p:spPr>
              <a:xfrm rot="5400000" flipH="1">
                <a:off x="4170989" y="283719"/>
                <a:ext cx="445644" cy="24782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/>
              <p:cNvCxnSpPr/>
              <p:nvPr/>
            </p:nvCxnSpPr>
            <p:spPr>
              <a:xfrm rot="5400000">
                <a:off x="3934653" y="284493"/>
                <a:ext cx="445644" cy="24051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椭圆 169"/>
              <p:cNvSpPr>
                <a:spLocks/>
              </p:cNvSpPr>
              <p:nvPr/>
            </p:nvSpPr>
            <p:spPr>
              <a:xfrm>
                <a:off x="3929328" y="1415755"/>
                <a:ext cx="241048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1" name="椭圆 170"/>
              <p:cNvSpPr>
                <a:spLocks/>
              </p:cNvSpPr>
              <p:nvPr/>
            </p:nvSpPr>
            <p:spPr>
              <a:xfrm>
                <a:off x="4405867" y="522836"/>
                <a:ext cx="241048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2" name="椭圆 171"/>
              <p:cNvSpPr>
                <a:spLocks/>
              </p:cNvSpPr>
              <p:nvPr/>
            </p:nvSpPr>
            <p:spPr>
              <a:xfrm>
                <a:off x="3922273" y="521991"/>
                <a:ext cx="241048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3" name="椭圆 172"/>
              <p:cNvSpPr>
                <a:spLocks/>
              </p:cNvSpPr>
              <p:nvPr/>
            </p:nvSpPr>
            <p:spPr>
              <a:xfrm>
                <a:off x="4152907" y="68313"/>
                <a:ext cx="241048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55" name="右箭头 154"/>
            <p:cNvSpPr/>
            <p:nvPr/>
          </p:nvSpPr>
          <p:spPr>
            <a:xfrm>
              <a:off x="3175693" y="514708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56" name="右箭头 155"/>
            <p:cNvSpPr/>
            <p:nvPr/>
          </p:nvSpPr>
          <p:spPr>
            <a:xfrm>
              <a:off x="3178074" y="2733140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grpSp>
          <p:nvGrpSpPr>
            <p:cNvPr id="157" name="组 156"/>
            <p:cNvGrpSpPr/>
            <p:nvPr/>
          </p:nvGrpSpPr>
          <p:grpSpPr>
            <a:xfrm>
              <a:off x="3934086" y="2426041"/>
              <a:ext cx="714140" cy="875926"/>
              <a:chOff x="3934086" y="2433326"/>
              <a:chExt cx="714140" cy="875926"/>
            </a:xfrm>
          </p:grpSpPr>
          <p:cxnSp>
            <p:nvCxnSpPr>
              <p:cNvPr id="158" name="直线连接符 157"/>
              <p:cNvCxnSpPr/>
              <p:nvPr/>
            </p:nvCxnSpPr>
            <p:spPr>
              <a:xfrm flipH="1">
                <a:off x="4049033" y="3184890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/>
              <p:cNvCxnSpPr/>
              <p:nvPr/>
            </p:nvCxnSpPr>
            <p:spPr>
              <a:xfrm flipH="1">
                <a:off x="4041973" y="2549446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/>
              <p:cNvCxnSpPr/>
              <p:nvPr/>
            </p:nvCxnSpPr>
            <p:spPr>
              <a:xfrm flipV="1">
                <a:off x="4524711" y="2575611"/>
                <a:ext cx="0" cy="599977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椭圆 160"/>
              <p:cNvSpPr>
                <a:spLocks/>
              </p:cNvSpPr>
              <p:nvPr/>
            </p:nvSpPr>
            <p:spPr>
              <a:xfrm>
                <a:off x="3934086" y="3071652"/>
                <a:ext cx="237600" cy="237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2" name="椭圆 161"/>
              <p:cNvSpPr>
                <a:spLocks/>
              </p:cNvSpPr>
              <p:nvPr/>
            </p:nvSpPr>
            <p:spPr>
              <a:xfrm>
                <a:off x="4410626" y="2433326"/>
                <a:ext cx="237600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3" name="椭圆 162"/>
              <p:cNvSpPr>
                <a:spLocks/>
              </p:cNvSpPr>
              <p:nvPr/>
            </p:nvSpPr>
            <p:spPr>
              <a:xfrm>
                <a:off x="4410626" y="3071652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4" name="椭圆 163"/>
              <p:cNvSpPr>
                <a:spLocks/>
              </p:cNvSpPr>
              <p:nvPr/>
            </p:nvSpPr>
            <p:spPr>
              <a:xfrm>
                <a:off x="3934086" y="2433326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7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Graph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Labeling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02" y="1417638"/>
            <a:ext cx="6797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Graph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subgraph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encoding: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solidFill>
                  <a:srgbClr val="C00000"/>
                </a:solidFill>
              </a:rPr>
              <a:t>Defines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an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order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for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vertices</a:t>
            </a:r>
            <a:r>
              <a:rPr kumimoji="1" lang="en-US" altLang="zh-CN" dirty="0" smtClean="0"/>
              <a:t>.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753710" y="2501920"/>
            <a:ext cx="39351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Requirements: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solidFill>
                  <a:srgbClr val="C00000"/>
                </a:solidFill>
              </a:rPr>
              <a:t>label nodes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/>
              <a:t>according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their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structural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roles </a:t>
            </a:r>
            <a:r>
              <a:rPr kumimoji="1" lang="en-US" altLang="zh-CN" dirty="0" smtClean="0"/>
              <a:t>=&gt; WL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S</a:t>
            </a:r>
            <a:r>
              <a:rPr kumimoji="1" lang="en-US" altLang="zh-CN" dirty="0" smtClean="0"/>
              <a:t>hould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also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keep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intrinsic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directionality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subgraph.</a:t>
            </a:r>
          </a:p>
        </p:txBody>
      </p:sp>
      <p:grpSp>
        <p:nvGrpSpPr>
          <p:cNvPr id="37" name="组 36"/>
          <p:cNvGrpSpPr/>
          <p:nvPr/>
        </p:nvGrpSpPr>
        <p:grpSpPr>
          <a:xfrm>
            <a:off x="707103" y="2813237"/>
            <a:ext cx="4046607" cy="3195590"/>
            <a:chOff x="2334735" y="2813237"/>
            <a:chExt cx="4046607" cy="3195590"/>
          </a:xfrm>
        </p:grpSpPr>
        <p:sp>
          <p:nvSpPr>
            <p:cNvPr id="5" name="椭圆 4"/>
            <p:cNvSpPr>
              <a:spLocks noChangeAspect="1"/>
            </p:cNvSpPr>
            <p:nvPr/>
          </p:nvSpPr>
          <p:spPr>
            <a:xfrm>
              <a:off x="4361579" y="3558034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8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" name="椭圆 6"/>
            <p:cNvSpPr>
              <a:spLocks noChangeAspect="1"/>
            </p:cNvSpPr>
            <p:nvPr/>
          </p:nvSpPr>
          <p:spPr>
            <a:xfrm>
              <a:off x="3788164" y="4569642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6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9" name="椭圆 8"/>
            <p:cNvSpPr>
              <a:spLocks noChangeAspect="1"/>
            </p:cNvSpPr>
            <p:nvPr/>
          </p:nvSpPr>
          <p:spPr>
            <a:xfrm>
              <a:off x="3301250" y="4029995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0" name="椭圆 9"/>
            <p:cNvSpPr>
              <a:spLocks noChangeAspect="1"/>
            </p:cNvSpPr>
            <p:nvPr/>
          </p:nvSpPr>
          <p:spPr>
            <a:xfrm>
              <a:off x="4988868" y="4139461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3437050" y="3298034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7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2735693" y="3475281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2728168" y="45241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5523383" y="486662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直线连接符 16"/>
            <p:cNvCxnSpPr>
              <a:stCxn id="20" idx="7"/>
              <a:endCxn id="15" idx="3"/>
            </p:cNvCxnSpPr>
            <p:nvPr/>
          </p:nvCxnSpPr>
          <p:spPr>
            <a:xfrm flipV="1">
              <a:off x="3474692" y="3731476"/>
              <a:ext cx="916645" cy="328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连接符 17"/>
            <p:cNvCxnSpPr>
              <a:stCxn id="27" idx="7"/>
              <a:endCxn id="20" idx="3"/>
            </p:cNvCxnSpPr>
            <p:nvPr/>
          </p:nvCxnSpPr>
          <p:spPr>
            <a:xfrm flipV="1">
              <a:off x="2901610" y="4203437"/>
              <a:ext cx="429398" cy="350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连接符 18"/>
            <p:cNvCxnSpPr>
              <a:stCxn id="20" idx="5"/>
              <a:endCxn id="16" idx="1"/>
            </p:cNvCxnSpPr>
            <p:nvPr/>
          </p:nvCxnSpPr>
          <p:spPr>
            <a:xfrm>
              <a:off x="3474692" y="4203437"/>
              <a:ext cx="343230" cy="3959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stCxn id="28" idx="0"/>
              <a:endCxn id="20" idx="4"/>
            </p:cNvCxnSpPr>
            <p:nvPr/>
          </p:nvCxnSpPr>
          <p:spPr>
            <a:xfrm flipV="1">
              <a:off x="3378572" y="4233195"/>
              <a:ext cx="24278" cy="5070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20" idx="0"/>
              <a:endCxn id="24" idx="4"/>
            </p:cNvCxnSpPr>
            <p:nvPr/>
          </p:nvCxnSpPr>
          <p:spPr>
            <a:xfrm flipV="1">
              <a:off x="3402850" y="3501234"/>
              <a:ext cx="135800" cy="528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26" idx="5"/>
              <a:endCxn id="20" idx="1"/>
            </p:cNvCxnSpPr>
            <p:nvPr/>
          </p:nvCxnSpPr>
          <p:spPr>
            <a:xfrm>
              <a:off x="2909135" y="3648723"/>
              <a:ext cx="421873" cy="4110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15" idx="5"/>
              <a:endCxn id="22" idx="0"/>
            </p:cNvCxnSpPr>
            <p:nvPr/>
          </p:nvCxnSpPr>
          <p:spPr>
            <a:xfrm>
              <a:off x="4535021" y="3731476"/>
              <a:ext cx="555447" cy="407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18" idx="0"/>
              <a:endCxn id="22" idx="4"/>
            </p:cNvCxnSpPr>
            <p:nvPr/>
          </p:nvCxnSpPr>
          <p:spPr>
            <a:xfrm flipV="1">
              <a:off x="5045905" y="4342661"/>
              <a:ext cx="44563" cy="505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>
              <a:stCxn id="22" idx="5"/>
              <a:endCxn id="30" idx="1"/>
            </p:cNvCxnSpPr>
            <p:nvPr/>
          </p:nvCxnSpPr>
          <p:spPr>
            <a:xfrm>
              <a:off x="5162310" y="4312903"/>
              <a:ext cx="390831" cy="5834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>
              <a:stCxn id="22" idx="7"/>
              <a:endCxn id="29" idx="3"/>
            </p:cNvCxnSpPr>
            <p:nvPr/>
          </p:nvCxnSpPr>
          <p:spPr>
            <a:xfrm flipV="1">
              <a:off x="5162310" y="3611426"/>
              <a:ext cx="519901" cy="557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stCxn id="16" idx="6"/>
              <a:endCxn id="22" idx="3"/>
            </p:cNvCxnSpPr>
            <p:nvPr/>
          </p:nvCxnSpPr>
          <p:spPr>
            <a:xfrm flipV="1">
              <a:off x="3991364" y="4312903"/>
              <a:ext cx="1027262" cy="358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/>
            <p:nvPr/>
          </p:nvCxnSpPr>
          <p:spPr>
            <a:xfrm>
              <a:off x="3504450" y="4114011"/>
              <a:ext cx="1484418" cy="10946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5201890" y="3965079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y</a:t>
              </a:r>
              <a:endParaRPr kumimoji="1" lang="zh-CN" altLang="en-US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009515" y="3946929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x</a:t>
              </a:r>
              <a:endParaRPr kumimoji="1" lang="zh-CN" altLang="en-US" dirty="0"/>
            </a:p>
          </p:txBody>
        </p:sp>
        <p:cxnSp>
          <p:nvCxnSpPr>
            <p:cNvPr id="31" name="直线连接符 30"/>
            <p:cNvCxnSpPr>
              <a:stCxn id="22" idx="6"/>
            </p:cNvCxnSpPr>
            <p:nvPr/>
          </p:nvCxnSpPr>
          <p:spPr>
            <a:xfrm>
              <a:off x="5192068" y="4241061"/>
              <a:ext cx="460385" cy="67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5652453" y="4207439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9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34" name="直线连接符 33"/>
            <p:cNvCxnSpPr>
              <a:stCxn id="28" idx="6"/>
            </p:cNvCxnSpPr>
            <p:nvPr/>
          </p:nvCxnSpPr>
          <p:spPr>
            <a:xfrm>
              <a:off x="3480172" y="4841828"/>
              <a:ext cx="730631" cy="279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连接符 34"/>
            <p:cNvCxnSpPr>
              <a:endCxn id="18" idx="3"/>
            </p:cNvCxnSpPr>
            <p:nvPr/>
          </p:nvCxnSpPr>
          <p:spPr>
            <a:xfrm flipV="1">
              <a:off x="4414003" y="5021919"/>
              <a:ext cx="560060" cy="98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>
              <a:stCxn id="24" idx="6"/>
              <a:endCxn id="15" idx="2"/>
            </p:cNvCxnSpPr>
            <p:nvPr/>
          </p:nvCxnSpPr>
          <p:spPr>
            <a:xfrm>
              <a:off x="3640250" y="3399634"/>
              <a:ext cx="721329" cy="2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50" idx="7"/>
              <a:endCxn id="14" idx="3"/>
            </p:cNvCxnSpPr>
            <p:nvPr/>
          </p:nvCxnSpPr>
          <p:spPr>
            <a:xfrm flipV="1">
              <a:off x="2871852" y="4913670"/>
              <a:ext cx="434878" cy="299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>
              <a:stCxn id="5" idx="7"/>
              <a:endCxn id="51" idx="3"/>
            </p:cNvCxnSpPr>
            <p:nvPr/>
          </p:nvCxnSpPr>
          <p:spPr>
            <a:xfrm flipV="1">
              <a:off x="4535021" y="3319272"/>
              <a:ext cx="312400" cy="268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>
              <a:stCxn id="11" idx="7"/>
              <a:endCxn id="52" idx="3"/>
            </p:cNvCxnSpPr>
            <p:nvPr/>
          </p:nvCxnSpPr>
          <p:spPr>
            <a:xfrm flipV="1">
              <a:off x="3610492" y="3024073"/>
              <a:ext cx="352280" cy="3037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53" idx="0"/>
              <a:endCxn id="8" idx="4"/>
            </p:cNvCxnSpPr>
            <p:nvPr/>
          </p:nvCxnSpPr>
          <p:spPr>
            <a:xfrm flipV="1">
              <a:off x="5045905" y="5051677"/>
              <a:ext cx="0" cy="3485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/>
            <p:cNvCxnSpPr>
              <a:stCxn id="51" idx="6"/>
              <a:endCxn id="15" idx="1"/>
            </p:cNvCxnSpPr>
            <p:nvPr/>
          </p:nvCxnSpPr>
          <p:spPr>
            <a:xfrm>
              <a:off x="5020863" y="3247430"/>
              <a:ext cx="661348" cy="220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>
              <a:stCxn id="32" idx="7"/>
              <a:endCxn id="54" idx="3"/>
            </p:cNvCxnSpPr>
            <p:nvPr/>
          </p:nvCxnSpPr>
          <p:spPr>
            <a:xfrm flipV="1">
              <a:off x="5825895" y="3942107"/>
              <a:ext cx="382005" cy="29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/>
            <p:cNvCxnSpPr>
              <a:stCxn id="55" idx="7"/>
              <a:endCxn id="12" idx="3"/>
            </p:cNvCxnSpPr>
            <p:nvPr/>
          </p:nvCxnSpPr>
          <p:spPr>
            <a:xfrm flipV="1">
              <a:off x="2508177" y="3648723"/>
              <a:ext cx="257274" cy="352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连接符 69"/>
            <p:cNvCxnSpPr>
              <a:stCxn id="74" idx="0"/>
              <a:endCxn id="33" idx="4"/>
            </p:cNvCxnSpPr>
            <p:nvPr/>
          </p:nvCxnSpPr>
          <p:spPr>
            <a:xfrm flipV="1">
              <a:off x="4210803" y="5222443"/>
              <a:ext cx="101600" cy="583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组 2"/>
            <p:cNvGrpSpPr/>
            <p:nvPr/>
          </p:nvGrpSpPr>
          <p:grpSpPr>
            <a:xfrm>
              <a:off x="2334735" y="2813237"/>
              <a:ext cx="4046607" cy="3195590"/>
              <a:chOff x="2334735" y="2813237"/>
              <a:chExt cx="4046607" cy="3195590"/>
            </a:xfrm>
          </p:grpSpPr>
          <p:sp>
            <p:nvSpPr>
              <p:cNvPr id="8" name="椭圆 7"/>
              <p:cNvSpPr>
                <a:spLocks noChangeAspect="1"/>
              </p:cNvSpPr>
              <p:nvPr/>
            </p:nvSpPr>
            <p:spPr>
              <a:xfrm>
                <a:off x="4944305" y="4848477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11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椭圆 13"/>
              <p:cNvSpPr>
                <a:spLocks noChangeAspect="1"/>
              </p:cNvSpPr>
              <p:nvPr/>
            </p:nvSpPr>
            <p:spPr>
              <a:xfrm>
                <a:off x="3276972" y="4740228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12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椭圆 14"/>
              <p:cNvSpPr>
                <a:spLocks noChangeAspect="1"/>
              </p:cNvSpPr>
              <p:nvPr/>
            </p:nvSpPr>
            <p:spPr>
              <a:xfrm>
                <a:off x="5652453" y="3437984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10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椭圆 32"/>
              <p:cNvSpPr>
                <a:spLocks noChangeAspect="1"/>
              </p:cNvSpPr>
              <p:nvPr/>
            </p:nvSpPr>
            <p:spPr>
              <a:xfrm>
                <a:off x="4210803" y="5019243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19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椭圆 49"/>
              <p:cNvSpPr>
                <a:spLocks noChangeAspect="1"/>
              </p:cNvSpPr>
              <p:nvPr/>
            </p:nvSpPr>
            <p:spPr>
              <a:xfrm>
                <a:off x="2698410" y="5183450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17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1" name="椭圆 50"/>
              <p:cNvSpPr>
                <a:spLocks noChangeAspect="1"/>
              </p:cNvSpPr>
              <p:nvPr/>
            </p:nvSpPr>
            <p:spPr>
              <a:xfrm>
                <a:off x="4817663" y="3145830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16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椭圆 51"/>
              <p:cNvSpPr>
                <a:spLocks noChangeAspect="1"/>
              </p:cNvSpPr>
              <p:nvPr/>
            </p:nvSpPr>
            <p:spPr>
              <a:xfrm>
                <a:off x="3933014" y="2850631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15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椭圆 52"/>
              <p:cNvSpPr>
                <a:spLocks noChangeAspect="1"/>
              </p:cNvSpPr>
              <p:nvPr/>
            </p:nvSpPr>
            <p:spPr>
              <a:xfrm>
                <a:off x="4944305" y="5400243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18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椭圆 53"/>
              <p:cNvSpPr>
                <a:spLocks noChangeAspect="1"/>
              </p:cNvSpPr>
              <p:nvPr/>
            </p:nvSpPr>
            <p:spPr>
              <a:xfrm>
                <a:off x="6178142" y="376866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14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椭圆 54"/>
              <p:cNvSpPr>
                <a:spLocks noChangeAspect="1"/>
              </p:cNvSpPr>
              <p:nvPr/>
            </p:nvSpPr>
            <p:spPr>
              <a:xfrm>
                <a:off x="2334735" y="397186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bg1"/>
                    </a:solidFill>
                  </a:rPr>
                  <a:t>1</a:t>
                </a:r>
                <a:r>
                  <a:rPr kumimoji="1" lang="en-US" altLang="zh-CN" sz="1100" smtClean="0">
                    <a:solidFill>
                      <a:schemeClr val="bg1"/>
                    </a:solidFill>
                  </a:rPr>
                  <a:t>3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椭圆 73"/>
              <p:cNvSpPr>
                <a:spLocks noChangeAspect="1"/>
              </p:cNvSpPr>
              <p:nvPr/>
            </p:nvSpPr>
            <p:spPr>
              <a:xfrm>
                <a:off x="4109203" y="5805627"/>
                <a:ext cx="203200" cy="203200"/>
              </a:xfrm>
              <a:prstGeom prst="ellipse">
                <a:avLst/>
              </a:prstGeom>
              <a:solidFill>
                <a:srgbClr val="FFC000">
                  <a:alpha val="99000"/>
                </a:srgbClr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20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椭圆 77"/>
              <p:cNvSpPr>
                <a:spLocks noChangeAspect="1"/>
              </p:cNvSpPr>
              <p:nvPr/>
            </p:nvSpPr>
            <p:spPr>
              <a:xfrm>
                <a:off x="4433421" y="2813237"/>
                <a:ext cx="203200" cy="203200"/>
              </a:xfrm>
              <a:prstGeom prst="ellipse">
                <a:avLst/>
              </a:prstGeom>
              <a:solidFill>
                <a:srgbClr val="FFC000">
                  <a:alpha val="99000"/>
                </a:srgbClr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21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9" name="直线连接符 78"/>
            <p:cNvCxnSpPr>
              <a:stCxn id="51" idx="1"/>
              <a:endCxn id="78" idx="5"/>
            </p:cNvCxnSpPr>
            <p:nvPr/>
          </p:nvCxnSpPr>
          <p:spPr>
            <a:xfrm flipH="1" flipV="1">
              <a:off x="4606863" y="2986679"/>
              <a:ext cx="240558" cy="188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 48"/>
          <p:cNvGrpSpPr/>
          <p:nvPr/>
        </p:nvGrpSpPr>
        <p:grpSpPr>
          <a:xfrm>
            <a:off x="608217" y="3569806"/>
            <a:ext cx="7884245" cy="2836657"/>
            <a:chOff x="608217" y="3569806"/>
            <a:chExt cx="7884245" cy="2836657"/>
          </a:xfrm>
        </p:grpSpPr>
        <p:sp>
          <p:nvSpPr>
            <p:cNvPr id="38" name="下箭头 37"/>
            <p:cNvSpPr/>
            <p:nvPr/>
          </p:nvSpPr>
          <p:spPr>
            <a:xfrm rot="8314428">
              <a:off x="2058188" y="3569806"/>
              <a:ext cx="164481" cy="438296"/>
            </a:xfrm>
            <a:prstGeom prst="downArrow">
              <a:avLst>
                <a:gd name="adj1" fmla="val 50000"/>
                <a:gd name="adj2" fmla="val 6016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下箭头 66"/>
            <p:cNvSpPr/>
            <p:nvPr/>
          </p:nvSpPr>
          <p:spPr>
            <a:xfrm rot="13733474">
              <a:off x="3179550" y="3640913"/>
              <a:ext cx="164481" cy="438296"/>
            </a:xfrm>
            <a:prstGeom prst="downArrow">
              <a:avLst>
                <a:gd name="adj1" fmla="val 50000"/>
                <a:gd name="adj2" fmla="val 6016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下箭头 67"/>
            <p:cNvSpPr/>
            <p:nvPr/>
          </p:nvSpPr>
          <p:spPr>
            <a:xfrm rot="1168632">
              <a:off x="2589483" y="4436688"/>
              <a:ext cx="164481" cy="438296"/>
            </a:xfrm>
            <a:prstGeom prst="downArrow">
              <a:avLst>
                <a:gd name="adj1" fmla="val 50000"/>
                <a:gd name="adj2" fmla="val 6016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下箭头 68"/>
            <p:cNvSpPr/>
            <p:nvPr/>
          </p:nvSpPr>
          <p:spPr>
            <a:xfrm rot="16200000">
              <a:off x="745124" y="6033427"/>
              <a:ext cx="164481" cy="438296"/>
            </a:xfrm>
            <a:prstGeom prst="downArrow">
              <a:avLst>
                <a:gd name="adj1" fmla="val 50000"/>
                <a:gd name="adj2" fmla="val 60169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046513" y="6098686"/>
              <a:ext cx="7445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 smtClean="0"/>
                <a:t>shows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the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intrinsic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direction: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the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center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is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the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target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link;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other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nodes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are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added</a:t>
              </a:r>
              <a:r>
                <a:rPr kumimoji="1" lang="zh-CN" altLang="en-US" sz="1400" dirty="0" smtClean="0"/>
                <a:t> </a:t>
              </a:r>
              <a:r>
                <a:rPr kumimoji="1" lang="en-US" altLang="zh-CN" sz="1400" dirty="0" smtClean="0"/>
                <a:t>outward</a:t>
              </a:r>
              <a:endParaRPr kumimoji="1" lang="zh-CN" altLang="en-US" sz="1400" dirty="0"/>
            </a:p>
          </p:txBody>
        </p:sp>
      </p:grp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55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err="1" smtClean="0">
                <a:solidFill>
                  <a:srgbClr val="C00000"/>
                </a:solidFill>
              </a:rPr>
              <a:t>Weisfeiler</a:t>
            </a:r>
            <a:r>
              <a:rPr lang="en-US" altLang="zh-CN" dirty="0" smtClean="0">
                <a:solidFill>
                  <a:srgbClr val="C00000"/>
                </a:solidFill>
              </a:rPr>
              <a:t>-Lehman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Algorithm</a:t>
            </a:r>
            <a:endParaRPr lang="en-US" dirty="0">
              <a:solidFill>
                <a:srgbClr val="C00000"/>
              </a:solidFill>
            </a:endParaRPr>
          </a:p>
        </p:txBody>
      </p:sp>
      <p:grpSp>
        <p:nvGrpSpPr>
          <p:cNvPr id="58" name="组 57"/>
          <p:cNvGrpSpPr/>
          <p:nvPr/>
        </p:nvGrpSpPr>
        <p:grpSpPr>
          <a:xfrm>
            <a:off x="1152774" y="1812755"/>
            <a:ext cx="2895161" cy="3184574"/>
            <a:chOff x="2981572" y="1812755"/>
            <a:chExt cx="2895161" cy="3184574"/>
          </a:xfrm>
        </p:grpSpPr>
        <p:cxnSp>
          <p:nvCxnSpPr>
            <p:cNvPr id="87" name="直线连接符 86"/>
            <p:cNvCxnSpPr/>
            <p:nvPr/>
          </p:nvCxnSpPr>
          <p:spPr>
            <a:xfrm>
              <a:off x="4431312" y="2077974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连接符 87"/>
            <p:cNvCxnSpPr/>
            <p:nvPr/>
          </p:nvCxnSpPr>
          <p:spPr>
            <a:xfrm>
              <a:off x="5611514" y="2747988"/>
              <a:ext cx="0" cy="136381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连接符 88"/>
            <p:cNvCxnSpPr/>
            <p:nvPr/>
          </p:nvCxnSpPr>
          <p:spPr>
            <a:xfrm flipH="1">
              <a:off x="4431312" y="4091210"/>
              <a:ext cx="1180202" cy="69853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连接符 89"/>
            <p:cNvCxnSpPr/>
            <p:nvPr/>
          </p:nvCxnSpPr>
          <p:spPr>
            <a:xfrm>
              <a:off x="3251110" y="2755916"/>
              <a:ext cx="2360404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连接符 90"/>
            <p:cNvCxnSpPr/>
            <p:nvPr/>
          </p:nvCxnSpPr>
          <p:spPr>
            <a:xfrm>
              <a:off x="3251110" y="2755916"/>
              <a:ext cx="0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连接符 91"/>
            <p:cNvCxnSpPr/>
            <p:nvPr/>
          </p:nvCxnSpPr>
          <p:spPr>
            <a:xfrm>
              <a:off x="3251110" y="4111799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椭圆 92"/>
            <p:cNvSpPr/>
            <p:nvPr/>
          </p:nvSpPr>
          <p:spPr>
            <a:xfrm>
              <a:off x="4156811" y="4466891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4156811" y="1812755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5346296" y="2482769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6" name="椭圆 95"/>
            <p:cNvSpPr/>
            <p:nvPr/>
          </p:nvSpPr>
          <p:spPr>
            <a:xfrm>
              <a:off x="5346296" y="3825990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2981572" y="2482769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8" name="椭圆 97"/>
            <p:cNvSpPr/>
            <p:nvPr/>
          </p:nvSpPr>
          <p:spPr>
            <a:xfrm>
              <a:off x="2981572" y="3825990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组 56"/>
          <p:cNvGrpSpPr/>
          <p:nvPr/>
        </p:nvGrpSpPr>
        <p:grpSpPr>
          <a:xfrm>
            <a:off x="1201837" y="1797952"/>
            <a:ext cx="2864756" cy="3238912"/>
            <a:chOff x="3030635" y="1797952"/>
            <a:chExt cx="2864756" cy="3238912"/>
          </a:xfrm>
        </p:grpSpPr>
        <p:sp>
          <p:nvSpPr>
            <p:cNvPr id="99" name="文本框 98"/>
            <p:cNvSpPr txBox="1"/>
            <p:nvPr/>
          </p:nvSpPr>
          <p:spPr>
            <a:xfrm>
              <a:off x="4205874" y="4452089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Ayuthaya" charset="-34"/>
                  <a:ea typeface="Ayuthaya" charset="-34"/>
                  <a:cs typeface="Ayuthaya" charset="-34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4205874" y="1797952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Ayuthaya" charset="-34"/>
                  <a:ea typeface="Ayuthaya" charset="-34"/>
                  <a:cs typeface="Ayuthaya" charset="-34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5395358" y="2467966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Ayuthaya" charset="-34"/>
                  <a:ea typeface="Ayuthaya" charset="-34"/>
                  <a:cs typeface="Ayuthaya" charset="-34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5395358" y="3811187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Ayuthaya" charset="-34"/>
                  <a:ea typeface="Ayuthaya" charset="-34"/>
                  <a:cs typeface="Ayuthaya" charset="-34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3030635" y="2467966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Ayuthaya" charset="-34"/>
                  <a:ea typeface="Ayuthaya" charset="-34"/>
                  <a:cs typeface="Ayuthaya" charset="-34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030635" y="3811187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Ayuthaya" charset="-34"/>
                  <a:ea typeface="Ayuthaya" charset="-34"/>
                  <a:cs typeface="Ayuthaya" charset="-34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</p:grpSp>
      <p:grpSp>
        <p:nvGrpSpPr>
          <p:cNvPr id="59" name="组 58"/>
          <p:cNvGrpSpPr/>
          <p:nvPr/>
        </p:nvGrpSpPr>
        <p:grpSpPr>
          <a:xfrm>
            <a:off x="831321" y="1812751"/>
            <a:ext cx="3757378" cy="3184574"/>
            <a:chOff x="2203070" y="3342339"/>
            <a:chExt cx="3757378" cy="3184574"/>
          </a:xfrm>
        </p:grpSpPr>
        <p:cxnSp>
          <p:nvCxnSpPr>
            <p:cNvPr id="123" name="直线连接符 122"/>
            <p:cNvCxnSpPr/>
            <p:nvPr/>
          </p:nvCxnSpPr>
          <p:spPr>
            <a:xfrm>
              <a:off x="3977338" y="3607558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线连接符 123"/>
            <p:cNvCxnSpPr/>
            <p:nvPr/>
          </p:nvCxnSpPr>
          <p:spPr>
            <a:xfrm>
              <a:off x="5157539" y="4277572"/>
              <a:ext cx="0" cy="136381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线连接符 124"/>
            <p:cNvCxnSpPr/>
            <p:nvPr/>
          </p:nvCxnSpPr>
          <p:spPr>
            <a:xfrm flipH="1">
              <a:off x="3977338" y="5620794"/>
              <a:ext cx="1180202" cy="69853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线连接符 125"/>
            <p:cNvCxnSpPr/>
            <p:nvPr/>
          </p:nvCxnSpPr>
          <p:spPr>
            <a:xfrm>
              <a:off x="2797136" y="4285500"/>
              <a:ext cx="2360403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线连接符 126"/>
            <p:cNvCxnSpPr/>
            <p:nvPr/>
          </p:nvCxnSpPr>
          <p:spPr>
            <a:xfrm>
              <a:off x="2797136" y="4285500"/>
              <a:ext cx="0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线连接符 127"/>
            <p:cNvCxnSpPr/>
            <p:nvPr/>
          </p:nvCxnSpPr>
          <p:spPr>
            <a:xfrm>
              <a:off x="2797136" y="5641383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椭圆 128"/>
            <p:cNvSpPr/>
            <p:nvPr/>
          </p:nvSpPr>
          <p:spPr>
            <a:xfrm>
              <a:off x="3378501" y="5996475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3378500" y="3342339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4568183" y="4012353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4568183" y="5355574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2203070" y="4012353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2203070" y="5355574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>
              <a:off x="3520169" y="6026277"/>
              <a:ext cx="111463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>
                  <a:latin typeface="Ayuthaya" charset="-34"/>
                  <a:ea typeface="Ayuthaya" charset="-34"/>
                  <a:cs typeface="Ayuthaya" charset="-34"/>
                </a:rPr>
                <a:t>1,11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>
              <a:off x="3576305" y="3372140"/>
              <a:ext cx="8699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Ayuthaya" charset="-34"/>
                  <a:ea typeface="Ayuthaya" charset="-34"/>
                  <a:cs typeface="Ayuthaya" charset="-34"/>
                </a:rPr>
                <a:t>1,1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4683762" y="4042154"/>
              <a:ext cx="10947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Ayuthaya" charset="-34"/>
                  <a:ea typeface="Ayuthaya" charset="-34"/>
                  <a:cs typeface="Ayuthaya" charset="-34"/>
                </a:rPr>
                <a:t>1,11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4567896" y="5385375"/>
              <a:ext cx="139255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Ayuthaya" charset="-34"/>
                  <a:ea typeface="Ayuthaya" charset="-34"/>
                  <a:cs typeface="Ayuthaya" charset="-34"/>
                </a:rPr>
                <a:t>1,111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2319039" y="4042154"/>
              <a:ext cx="110371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Ayuthaya" charset="-34"/>
                  <a:ea typeface="Ayuthaya" charset="-34"/>
                  <a:cs typeface="Ayuthaya" charset="-34"/>
                </a:rPr>
                <a:t>1,11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2319038" y="5385375"/>
              <a:ext cx="116540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>
                  <a:latin typeface="Ayuthaya" charset="-34"/>
                  <a:ea typeface="Ayuthaya" charset="-34"/>
                  <a:cs typeface="Ayuthaya" charset="-34"/>
                </a:rPr>
                <a:t>1,11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</p:grpSp>
      <p:grpSp>
        <p:nvGrpSpPr>
          <p:cNvPr id="161" name="组 160"/>
          <p:cNvGrpSpPr/>
          <p:nvPr/>
        </p:nvGrpSpPr>
        <p:grpSpPr>
          <a:xfrm>
            <a:off x="1153164" y="1797355"/>
            <a:ext cx="2913819" cy="3238912"/>
            <a:chOff x="4493642" y="44567"/>
            <a:chExt cx="2913819" cy="3238912"/>
          </a:xfrm>
        </p:grpSpPr>
        <p:cxnSp>
          <p:nvCxnSpPr>
            <p:cNvPr id="162" name="直线连接符 161"/>
            <p:cNvCxnSpPr/>
            <p:nvPr/>
          </p:nvCxnSpPr>
          <p:spPr>
            <a:xfrm>
              <a:off x="5943382" y="324589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线连接符 162"/>
            <p:cNvCxnSpPr/>
            <p:nvPr/>
          </p:nvCxnSpPr>
          <p:spPr>
            <a:xfrm>
              <a:off x="7123584" y="994603"/>
              <a:ext cx="0" cy="136381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线连接符 163"/>
            <p:cNvCxnSpPr/>
            <p:nvPr/>
          </p:nvCxnSpPr>
          <p:spPr>
            <a:xfrm flipH="1">
              <a:off x="5943382" y="2337825"/>
              <a:ext cx="1180202" cy="69853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线连接符 164"/>
            <p:cNvCxnSpPr/>
            <p:nvPr/>
          </p:nvCxnSpPr>
          <p:spPr>
            <a:xfrm>
              <a:off x="4763180" y="1002531"/>
              <a:ext cx="2360404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线连接符 165"/>
            <p:cNvCxnSpPr/>
            <p:nvPr/>
          </p:nvCxnSpPr>
          <p:spPr>
            <a:xfrm>
              <a:off x="4763180" y="1002531"/>
              <a:ext cx="0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线连接符 166"/>
            <p:cNvCxnSpPr/>
            <p:nvPr/>
          </p:nvCxnSpPr>
          <p:spPr>
            <a:xfrm>
              <a:off x="4763180" y="2358414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椭圆 167"/>
            <p:cNvSpPr/>
            <p:nvPr/>
          </p:nvSpPr>
          <p:spPr>
            <a:xfrm>
              <a:off x="5668881" y="2713506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9" name="椭圆 168"/>
            <p:cNvSpPr/>
            <p:nvPr/>
          </p:nvSpPr>
          <p:spPr>
            <a:xfrm>
              <a:off x="5668881" y="59370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0" name="椭圆 169"/>
            <p:cNvSpPr/>
            <p:nvPr/>
          </p:nvSpPr>
          <p:spPr>
            <a:xfrm>
              <a:off x="6858366" y="729384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1" name="椭圆 170"/>
            <p:cNvSpPr/>
            <p:nvPr/>
          </p:nvSpPr>
          <p:spPr>
            <a:xfrm>
              <a:off x="6858366" y="2072605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2" name="椭圆 171"/>
            <p:cNvSpPr/>
            <p:nvPr/>
          </p:nvSpPr>
          <p:spPr>
            <a:xfrm>
              <a:off x="4493642" y="729384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3" name="椭圆 172"/>
            <p:cNvSpPr/>
            <p:nvPr/>
          </p:nvSpPr>
          <p:spPr>
            <a:xfrm>
              <a:off x="4493642" y="2072605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5717944" y="2698704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18B00"/>
                  </a:solidFill>
                  <a:latin typeface="Ayuthaya" charset="-34"/>
                  <a:ea typeface="Ayuthaya" charset="-34"/>
                  <a:cs typeface="Ayuthaya" charset="-34"/>
                </a:rPr>
                <a:t>2</a:t>
              </a:r>
              <a:endParaRPr lang="zh-CN" altLang="en-US" sz="3200" b="1" dirty="0">
                <a:solidFill>
                  <a:srgbClr val="F18B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75" name="文本框 174"/>
            <p:cNvSpPr txBox="1"/>
            <p:nvPr/>
          </p:nvSpPr>
          <p:spPr>
            <a:xfrm>
              <a:off x="5717944" y="44567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Ayuthaya" charset="-34"/>
                  <a:ea typeface="Ayuthaya" charset="-34"/>
                  <a:cs typeface="Ayuthaya" charset="-34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6907428" y="714581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18B00"/>
                  </a:solidFill>
                  <a:latin typeface="Ayuthaya" charset="-34"/>
                  <a:ea typeface="Ayuthaya" charset="-34"/>
                  <a:cs typeface="Ayuthaya" charset="-34"/>
                </a:rPr>
                <a:t>2</a:t>
              </a:r>
              <a:endParaRPr lang="zh-CN" altLang="en-US" sz="3200" b="1" dirty="0">
                <a:solidFill>
                  <a:srgbClr val="F18B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6907428" y="2078584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B050"/>
                  </a:solidFill>
                  <a:latin typeface="Ayuthaya" charset="-34"/>
                  <a:ea typeface="Ayuthaya" charset="-34"/>
                  <a:cs typeface="Ayuthaya" charset="-34"/>
                </a:rPr>
                <a:t>3</a:t>
              </a:r>
              <a:endParaRPr lang="zh-CN" altLang="en-US" sz="3200" b="1" dirty="0">
                <a:solidFill>
                  <a:srgbClr val="00B05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4542705" y="714581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18B00"/>
                  </a:solidFill>
                  <a:latin typeface="Ayuthaya" charset="-34"/>
                  <a:ea typeface="Ayuthaya" charset="-34"/>
                  <a:cs typeface="Ayuthaya" charset="-34"/>
                </a:rPr>
                <a:t>2</a:t>
              </a:r>
              <a:endParaRPr lang="zh-CN" altLang="en-US" sz="3200" b="1" dirty="0">
                <a:solidFill>
                  <a:srgbClr val="F18B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179" name="文本框 178"/>
            <p:cNvSpPr txBox="1"/>
            <p:nvPr/>
          </p:nvSpPr>
          <p:spPr>
            <a:xfrm>
              <a:off x="4542705" y="2057802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18B00"/>
                  </a:solidFill>
                  <a:latin typeface="Ayuthaya" charset="-34"/>
                  <a:ea typeface="Ayuthaya" charset="-34"/>
                  <a:cs typeface="Ayuthaya" charset="-34"/>
                </a:rPr>
                <a:t>2</a:t>
              </a:r>
              <a:endParaRPr lang="zh-CN" altLang="en-US" sz="3200" b="1" dirty="0">
                <a:solidFill>
                  <a:srgbClr val="F18B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</p:grpSp>
      <p:grpSp>
        <p:nvGrpSpPr>
          <p:cNvPr id="61" name="组 60"/>
          <p:cNvGrpSpPr/>
          <p:nvPr/>
        </p:nvGrpSpPr>
        <p:grpSpPr>
          <a:xfrm>
            <a:off x="831321" y="1806185"/>
            <a:ext cx="3897679" cy="3184574"/>
            <a:chOff x="6137762" y="3342339"/>
            <a:chExt cx="3897679" cy="3184574"/>
          </a:xfrm>
        </p:grpSpPr>
        <p:cxnSp>
          <p:nvCxnSpPr>
            <p:cNvPr id="198" name="直线连接符 197"/>
            <p:cNvCxnSpPr/>
            <p:nvPr/>
          </p:nvCxnSpPr>
          <p:spPr>
            <a:xfrm>
              <a:off x="7911383" y="3607558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线连接符 198"/>
            <p:cNvCxnSpPr/>
            <p:nvPr/>
          </p:nvCxnSpPr>
          <p:spPr>
            <a:xfrm>
              <a:off x="9091584" y="4277572"/>
              <a:ext cx="0" cy="136381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线连接符 199"/>
            <p:cNvCxnSpPr/>
            <p:nvPr/>
          </p:nvCxnSpPr>
          <p:spPr>
            <a:xfrm flipH="1">
              <a:off x="7911383" y="5620794"/>
              <a:ext cx="1180202" cy="69853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线连接符 200"/>
            <p:cNvCxnSpPr/>
            <p:nvPr/>
          </p:nvCxnSpPr>
          <p:spPr>
            <a:xfrm>
              <a:off x="6731181" y="4285500"/>
              <a:ext cx="2360403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线连接符 201"/>
            <p:cNvCxnSpPr/>
            <p:nvPr/>
          </p:nvCxnSpPr>
          <p:spPr>
            <a:xfrm>
              <a:off x="6731181" y="4285500"/>
              <a:ext cx="0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线连接符 202"/>
            <p:cNvCxnSpPr/>
            <p:nvPr/>
          </p:nvCxnSpPr>
          <p:spPr>
            <a:xfrm>
              <a:off x="6731181" y="5641383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椭圆 203"/>
            <p:cNvSpPr/>
            <p:nvPr/>
          </p:nvSpPr>
          <p:spPr>
            <a:xfrm>
              <a:off x="7313194" y="5996475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5" name="椭圆 204"/>
            <p:cNvSpPr/>
            <p:nvPr/>
          </p:nvSpPr>
          <p:spPr>
            <a:xfrm>
              <a:off x="7313193" y="3342339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8502875" y="4012353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" name="椭圆 206"/>
            <p:cNvSpPr/>
            <p:nvPr/>
          </p:nvSpPr>
          <p:spPr>
            <a:xfrm>
              <a:off x="8502875" y="5355574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8" name="椭圆 207"/>
            <p:cNvSpPr/>
            <p:nvPr/>
          </p:nvSpPr>
          <p:spPr>
            <a:xfrm>
              <a:off x="6137762" y="4012353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>
              <a:off x="6137762" y="5355574"/>
              <a:ext cx="1188195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7438456" y="6026277"/>
              <a:ext cx="119243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Ayuthaya" charset="-34"/>
                  <a:ea typeface="Ayuthaya" charset="-34"/>
                  <a:cs typeface="Ayuthaya" charset="-34"/>
                </a:rPr>
                <a:t>2,23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11" name="文本框 210"/>
            <p:cNvSpPr txBox="1"/>
            <p:nvPr/>
          </p:nvSpPr>
          <p:spPr>
            <a:xfrm>
              <a:off x="7510350" y="3372140"/>
              <a:ext cx="86991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Ayuthaya" charset="-34"/>
                  <a:ea typeface="Ayuthaya" charset="-34"/>
                  <a:cs typeface="Ayuthaya" charset="-34"/>
                </a:rPr>
                <a:t>1,2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12" name="文本框 211"/>
            <p:cNvSpPr txBox="1"/>
            <p:nvPr/>
          </p:nvSpPr>
          <p:spPr>
            <a:xfrm>
              <a:off x="8630893" y="4042154"/>
              <a:ext cx="117091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>
                  <a:latin typeface="Ayuthaya" charset="-34"/>
                  <a:ea typeface="Ayuthaya" charset="-34"/>
                  <a:cs typeface="Ayuthaya" charset="-34"/>
                </a:rPr>
                <a:t>2,13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13" name="文本框 212"/>
            <p:cNvSpPr txBox="1"/>
            <p:nvPr/>
          </p:nvSpPr>
          <p:spPr>
            <a:xfrm>
              <a:off x="8515029" y="5406157"/>
              <a:ext cx="1520412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Ayuthaya" charset="-34"/>
                  <a:ea typeface="Ayuthaya" charset="-34"/>
                  <a:cs typeface="Ayuthaya" charset="-34"/>
                </a:rPr>
                <a:t>3,222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14" name="文本框 213"/>
            <p:cNvSpPr txBox="1"/>
            <p:nvPr/>
          </p:nvSpPr>
          <p:spPr>
            <a:xfrm>
              <a:off x="6243870" y="4042154"/>
              <a:ext cx="11848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Ayuthaya" charset="-34"/>
                  <a:ea typeface="Ayuthaya" charset="-34"/>
                  <a:cs typeface="Ayuthaya" charset="-34"/>
                </a:rPr>
                <a:t>2,23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15" name="文本框 214"/>
            <p:cNvSpPr txBox="1"/>
            <p:nvPr/>
          </p:nvSpPr>
          <p:spPr>
            <a:xfrm>
              <a:off x="6243869" y="5385375"/>
              <a:ext cx="105572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Ayuthaya" charset="-34"/>
                  <a:ea typeface="Ayuthaya" charset="-34"/>
                  <a:cs typeface="Ayuthaya" charset="-34"/>
                </a:rPr>
                <a:t>2,22</a:t>
              </a:r>
              <a:endParaRPr lang="zh-CN" altLang="en-US" sz="2600" b="1" dirty="0">
                <a:latin typeface="Ayuthaya" charset="-34"/>
                <a:ea typeface="Ayuthaya" charset="-34"/>
                <a:cs typeface="Ayuthaya" charset="-34"/>
              </a:endParaRPr>
            </a:p>
          </p:txBody>
        </p:sp>
      </p:grpSp>
      <p:grpSp>
        <p:nvGrpSpPr>
          <p:cNvPr id="62" name="组 61"/>
          <p:cNvGrpSpPr/>
          <p:nvPr/>
        </p:nvGrpSpPr>
        <p:grpSpPr>
          <a:xfrm>
            <a:off x="1149245" y="1795417"/>
            <a:ext cx="2913819" cy="3259694"/>
            <a:chOff x="8418973" y="44567"/>
            <a:chExt cx="2913819" cy="3259694"/>
          </a:xfrm>
        </p:grpSpPr>
        <p:cxnSp>
          <p:nvCxnSpPr>
            <p:cNvPr id="216" name="直线连接符 215"/>
            <p:cNvCxnSpPr/>
            <p:nvPr/>
          </p:nvCxnSpPr>
          <p:spPr>
            <a:xfrm>
              <a:off x="9868713" y="324589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线连接符 216"/>
            <p:cNvCxnSpPr/>
            <p:nvPr/>
          </p:nvCxnSpPr>
          <p:spPr>
            <a:xfrm>
              <a:off x="11048915" y="994603"/>
              <a:ext cx="0" cy="136381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线连接符 217"/>
            <p:cNvCxnSpPr/>
            <p:nvPr/>
          </p:nvCxnSpPr>
          <p:spPr>
            <a:xfrm flipH="1">
              <a:off x="9868713" y="2337825"/>
              <a:ext cx="1180202" cy="69853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线连接符 218"/>
            <p:cNvCxnSpPr/>
            <p:nvPr/>
          </p:nvCxnSpPr>
          <p:spPr>
            <a:xfrm>
              <a:off x="8688511" y="1002531"/>
              <a:ext cx="2360404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线连接符 219"/>
            <p:cNvCxnSpPr/>
            <p:nvPr/>
          </p:nvCxnSpPr>
          <p:spPr>
            <a:xfrm>
              <a:off x="8688511" y="1002531"/>
              <a:ext cx="0" cy="1355883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线连接符 220"/>
            <p:cNvCxnSpPr/>
            <p:nvPr/>
          </p:nvCxnSpPr>
          <p:spPr>
            <a:xfrm>
              <a:off x="8688511" y="2358414"/>
              <a:ext cx="1180202" cy="677942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椭圆 221"/>
            <p:cNvSpPr/>
            <p:nvPr/>
          </p:nvSpPr>
          <p:spPr>
            <a:xfrm>
              <a:off x="9594212" y="2713506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3" name="椭圆 222"/>
            <p:cNvSpPr/>
            <p:nvPr/>
          </p:nvSpPr>
          <p:spPr>
            <a:xfrm>
              <a:off x="9594212" y="59370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4" name="椭圆 223"/>
            <p:cNvSpPr/>
            <p:nvPr/>
          </p:nvSpPr>
          <p:spPr>
            <a:xfrm>
              <a:off x="10783697" y="729384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5" name="椭圆 224"/>
            <p:cNvSpPr/>
            <p:nvPr/>
          </p:nvSpPr>
          <p:spPr>
            <a:xfrm>
              <a:off x="10783697" y="2072605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6" name="椭圆 225"/>
            <p:cNvSpPr/>
            <p:nvPr/>
          </p:nvSpPr>
          <p:spPr>
            <a:xfrm>
              <a:off x="8418973" y="729384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7" name="椭圆 226"/>
            <p:cNvSpPr/>
            <p:nvPr/>
          </p:nvSpPr>
          <p:spPr>
            <a:xfrm>
              <a:off x="8418973" y="2072605"/>
              <a:ext cx="530437" cy="530438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89821" tIns="44910" rIns="89821" bIns="449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768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9633923" y="2719486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B0F0"/>
                  </a:solidFill>
                  <a:latin typeface="Ayuthaya" charset="-34"/>
                  <a:ea typeface="Ayuthaya" charset="-34"/>
                  <a:cs typeface="Ayuthaya" charset="-34"/>
                </a:rPr>
                <a:t>4</a:t>
              </a:r>
              <a:endParaRPr lang="zh-CN" altLang="en-US" sz="3200" b="1" dirty="0">
                <a:solidFill>
                  <a:srgbClr val="00B0F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9643275" y="44567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F0000"/>
                  </a:solidFill>
                  <a:latin typeface="Ayuthaya" charset="-34"/>
                  <a:ea typeface="Ayuthaya" charset="-34"/>
                  <a:cs typeface="Ayuthaya" charset="-34"/>
                </a:rPr>
                <a:t>1</a:t>
              </a:r>
              <a:endParaRPr lang="zh-CN" altLang="en-US" sz="3200" b="1" dirty="0">
                <a:solidFill>
                  <a:srgbClr val="FF00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30" name="文本框 229"/>
            <p:cNvSpPr txBox="1"/>
            <p:nvPr/>
          </p:nvSpPr>
          <p:spPr>
            <a:xfrm>
              <a:off x="10832759" y="714581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F18B00"/>
                  </a:solidFill>
                  <a:latin typeface="Ayuthaya" charset="-34"/>
                  <a:ea typeface="Ayuthaya" charset="-34"/>
                  <a:cs typeface="Ayuthaya" charset="-34"/>
                </a:rPr>
                <a:t>2</a:t>
              </a:r>
              <a:endParaRPr lang="zh-CN" altLang="en-US" sz="3200" b="1" dirty="0">
                <a:solidFill>
                  <a:srgbClr val="F18B0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31" name="文本框 230"/>
            <p:cNvSpPr txBox="1"/>
            <p:nvPr/>
          </p:nvSpPr>
          <p:spPr>
            <a:xfrm>
              <a:off x="10832759" y="2069232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7030A0"/>
                  </a:solidFill>
                  <a:latin typeface="Ayuthaya" charset="-34"/>
                  <a:ea typeface="Ayuthaya" charset="-34"/>
                  <a:cs typeface="Ayuthaya" charset="-34"/>
                </a:rPr>
                <a:t>5</a:t>
              </a:r>
              <a:endParaRPr lang="zh-CN" altLang="en-US" sz="3200" b="1" dirty="0">
                <a:solidFill>
                  <a:srgbClr val="7030A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8458684" y="735363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B0F0"/>
                  </a:solidFill>
                  <a:latin typeface="Ayuthaya" charset="-34"/>
                  <a:ea typeface="Ayuthaya" charset="-34"/>
                  <a:cs typeface="Ayuthaya" charset="-34"/>
                </a:rPr>
                <a:t>4</a:t>
              </a:r>
              <a:endParaRPr lang="zh-CN" altLang="en-US" sz="3200" b="1" dirty="0">
                <a:solidFill>
                  <a:srgbClr val="00B0F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  <p:sp>
          <p:nvSpPr>
            <p:cNvPr id="233" name="文本框 232"/>
            <p:cNvSpPr txBox="1"/>
            <p:nvPr/>
          </p:nvSpPr>
          <p:spPr>
            <a:xfrm>
              <a:off x="8468036" y="2078584"/>
              <a:ext cx="500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00B050"/>
                  </a:solidFill>
                  <a:latin typeface="Ayuthaya" charset="-34"/>
                  <a:ea typeface="Ayuthaya" charset="-34"/>
                  <a:cs typeface="Ayuthaya" charset="-34"/>
                </a:rPr>
                <a:t>3</a:t>
              </a:r>
              <a:endParaRPr lang="zh-CN" altLang="en-US" sz="3200" b="1" dirty="0">
                <a:solidFill>
                  <a:srgbClr val="00B050"/>
                </a:solidFill>
                <a:latin typeface="Ayuthaya" charset="-34"/>
                <a:ea typeface="Ayuthaya" charset="-34"/>
                <a:cs typeface="Ayuthaya" charset="-34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003488" y="1234701"/>
            <a:ext cx="27508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</a:rPr>
              <a:t>[</a:t>
            </a:r>
            <a:r>
              <a:rPr lang="en-US" altLang="zh-CN" sz="1600" dirty="0" err="1" smtClean="0">
                <a:latin typeface="Times" charset="0"/>
              </a:rPr>
              <a:t>Weisfeiler</a:t>
            </a:r>
            <a:r>
              <a:rPr lang="en-US" altLang="zh-CN" sz="1600" dirty="0" smtClean="0">
                <a:latin typeface="Times" charset="0"/>
              </a:rPr>
              <a:t> </a:t>
            </a:r>
            <a:r>
              <a:rPr lang="en-US" altLang="zh-CN" sz="1600" dirty="0">
                <a:latin typeface="Times" charset="0"/>
              </a:rPr>
              <a:t>and Lehman, </a:t>
            </a:r>
            <a:r>
              <a:rPr lang="en-US" altLang="zh-CN" sz="1600" dirty="0" smtClean="0">
                <a:latin typeface="Times" charset="0"/>
              </a:rPr>
              <a:t>1968]</a:t>
            </a:r>
            <a:endParaRPr lang="en-US" altLang="zh-CN" sz="1600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58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347 0 " pathEditMode="relative" ptsTypes="AA">
                                      <p:cBhvr>
                                        <p:cTn id="1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5347 0 " pathEditMode="relative" ptsTypes="AA">
                                      <p:cBhvr>
                                        <p:cTn id="1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93 L 0.45538 0.0004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7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err="1" smtClean="0">
                <a:solidFill>
                  <a:srgbClr val="C00000"/>
                </a:solidFill>
              </a:rPr>
              <a:t>Weisfeiler</a:t>
            </a:r>
            <a:r>
              <a:rPr lang="en-US" altLang="zh-CN" dirty="0" smtClean="0">
                <a:solidFill>
                  <a:srgbClr val="C00000"/>
                </a:solidFill>
              </a:rPr>
              <a:t>-Lehman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Algorithm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44" y="1421255"/>
            <a:ext cx="78849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directionality?</a:t>
            </a:r>
          </a:p>
          <a:p>
            <a:endParaRPr kumimoji="1" lang="en-US" altLang="zh-CN" b="1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Assign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initial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colors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nodes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 on distance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center;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R</a:t>
            </a:r>
            <a:r>
              <a:rPr kumimoji="1" lang="en-US" altLang="zh-CN" dirty="0" smtClean="0"/>
              <a:t>un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initial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colors.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grpSp>
        <p:nvGrpSpPr>
          <p:cNvPr id="120" name="组 119"/>
          <p:cNvGrpSpPr/>
          <p:nvPr/>
        </p:nvGrpSpPr>
        <p:grpSpPr>
          <a:xfrm>
            <a:off x="2309054" y="3052480"/>
            <a:ext cx="4046607" cy="3195590"/>
            <a:chOff x="423639" y="1907981"/>
            <a:chExt cx="4046607" cy="3195590"/>
          </a:xfrm>
        </p:grpSpPr>
        <p:sp>
          <p:nvSpPr>
            <p:cNvPr id="121" name="椭圆 120"/>
            <p:cNvSpPr>
              <a:spLocks noChangeAspect="1"/>
            </p:cNvSpPr>
            <p:nvPr/>
          </p:nvSpPr>
          <p:spPr>
            <a:xfrm>
              <a:off x="2450483" y="2652778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2" name="椭圆 121"/>
            <p:cNvSpPr>
              <a:spLocks noChangeAspect="1"/>
            </p:cNvSpPr>
            <p:nvPr/>
          </p:nvSpPr>
          <p:spPr>
            <a:xfrm>
              <a:off x="1877068" y="366438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3" name="椭圆 122"/>
            <p:cNvSpPr>
              <a:spLocks noChangeAspect="1"/>
            </p:cNvSpPr>
            <p:nvPr/>
          </p:nvSpPr>
          <p:spPr>
            <a:xfrm>
              <a:off x="3033209" y="3943221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1390154" y="3124739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>
              <a:off x="3077772" y="3234205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6" name="椭圆 125"/>
            <p:cNvSpPr>
              <a:spLocks noChangeAspect="1"/>
            </p:cNvSpPr>
            <p:nvPr/>
          </p:nvSpPr>
          <p:spPr>
            <a:xfrm>
              <a:off x="1525954" y="2392778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7" name="椭圆 126"/>
            <p:cNvSpPr>
              <a:spLocks noChangeAspect="1"/>
            </p:cNvSpPr>
            <p:nvPr/>
          </p:nvSpPr>
          <p:spPr>
            <a:xfrm>
              <a:off x="824597" y="2570025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8" name="椭圆 127"/>
            <p:cNvSpPr>
              <a:spLocks noChangeAspect="1"/>
            </p:cNvSpPr>
            <p:nvPr/>
          </p:nvSpPr>
          <p:spPr>
            <a:xfrm>
              <a:off x="817072" y="361886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9" name="椭圆 128"/>
            <p:cNvSpPr>
              <a:spLocks noChangeAspect="1"/>
            </p:cNvSpPr>
            <p:nvPr/>
          </p:nvSpPr>
          <p:spPr>
            <a:xfrm>
              <a:off x="1365876" y="3834972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0" name="椭圆 129"/>
            <p:cNvSpPr>
              <a:spLocks noChangeAspect="1"/>
            </p:cNvSpPr>
            <p:nvPr/>
          </p:nvSpPr>
          <p:spPr>
            <a:xfrm>
              <a:off x="3741357" y="2532728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1" name="椭圆 130"/>
            <p:cNvSpPr>
              <a:spLocks noChangeAspect="1"/>
            </p:cNvSpPr>
            <p:nvPr/>
          </p:nvSpPr>
          <p:spPr>
            <a:xfrm>
              <a:off x="3612287" y="3961370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32" name="直线连接符 131"/>
            <p:cNvCxnSpPr>
              <a:stCxn id="138" idx="7"/>
              <a:endCxn id="133" idx="3"/>
            </p:cNvCxnSpPr>
            <p:nvPr/>
          </p:nvCxnSpPr>
          <p:spPr>
            <a:xfrm flipV="1">
              <a:off x="1563596" y="2826220"/>
              <a:ext cx="916645" cy="328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连接符 132"/>
            <p:cNvCxnSpPr>
              <a:stCxn id="145" idx="7"/>
              <a:endCxn id="138" idx="3"/>
            </p:cNvCxnSpPr>
            <p:nvPr/>
          </p:nvCxnSpPr>
          <p:spPr>
            <a:xfrm flipV="1">
              <a:off x="990514" y="3298181"/>
              <a:ext cx="429398" cy="350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线连接符 133"/>
            <p:cNvCxnSpPr>
              <a:stCxn id="138" idx="5"/>
              <a:endCxn id="134" idx="1"/>
            </p:cNvCxnSpPr>
            <p:nvPr/>
          </p:nvCxnSpPr>
          <p:spPr>
            <a:xfrm>
              <a:off x="1563596" y="3298181"/>
              <a:ext cx="343230" cy="3959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连接符 134"/>
            <p:cNvCxnSpPr>
              <a:stCxn id="146" idx="0"/>
              <a:endCxn id="138" idx="4"/>
            </p:cNvCxnSpPr>
            <p:nvPr/>
          </p:nvCxnSpPr>
          <p:spPr>
            <a:xfrm flipV="1">
              <a:off x="1467476" y="3327939"/>
              <a:ext cx="24278" cy="5070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线连接符 135"/>
            <p:cNvCxnSpPr>
              <a:stCxn id="138" idx="0"/>
              <a:endCxn id="142" idx="4"/>
            </p:cNvCxnSpPr>
            <p:nvPr/>
          </p:nvCxnSpPr>
          <p:spPr>
            <a:xfrm flipV="1">
              <a:off x="1491754" y="2595978"/>
              <a:ext cx="135800" cy="528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线连接符 136"/>
            <p:cNvCxnSpPr>
              <a:stCxn id="144" idx="5"/>
              <a:endCxn id="138" idx="1"/>
            </p:cNvCxnSpPr>
            <p:nvPr/>
          </p:nvCxnSpPr>
          <p:spPr>
            <a:xfrm>
              <a:off x="998039" y="2743467"/>
              <a:ext cx="421873" cy="4110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连接符 137"/>
            <p:cNvCxnSpPr>
              <a:stCxn id="133" idx="5"/>
              <a:endCxn id="140" idx="0"/>
            </p:cNvCxnSpPr>
            <p:nvPr/>
          </p:nvCxnSpPr>
          <p:spPr>
            <a:xfrm>
              <a:off x="2623925" y="2826220"/>
              <a:ext cx="555447" cy="407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线连接符 138"/>
            <p:cNvCxnSpPr>
              <a:stCxn id="136" idx="0"/>
              <a:endCxn id="140" idx="4"/>
            </p:cNvCxnSpPr>
            <p:nvPr/>
          </p:nvCxnSpPr>
          <p:spPr>
            <a:xfrm flipV="1">
              <a:off x="3134809" y="3437405"/>
              <a:ext cx="44563" cy="505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线连接符 139"/>
            <p:cNvCxnSpPr>
              <a:stCxn id="140" idx="5"/>
              <a:endCxn id="148" idx="1"/>
            </p:cNvCxnSpPr>
            <p:nvPr/>
          </p:nvCxnSpPr>
          <p:spPr>
            <a:xfrm>
              <a:off x="3251214" y="3407647"/>
              <a:ext cx="390831" cy="5834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线连接符 140"/>
            <p:cNvCxnSpPr>
              <a:stCxn id="140" idx="7"/>
              <a:endCxn id="147" idx="3"/>
            </p:cNvCxnSpPr>
            <p:nvPr/>
          </p:nvCxnSpPr>
          <p:spPr>
            <a:xfrm flipV="1">
              <a:off x="3251214" y="2706170"/>
              <a:ext cx="519901" cy="557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连接符 141"/>
            <p:cNvCxnSpPr>
              <a:stCxn id="134" idx="6"/>
              <a:endCxn id="140" idx="3"/>
            </p:cNvCxnSpPr>
            <p:nvPr/>
          </p:nvCxnSpPr>
          <p:spPr>
            <a:xfrm flipV="1">
              <a:off x="2080268" y="3407647"/>
              <a:ext cx="1027262" cy="358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线连接符 142"/>
            <p:cNvCxnSpPr/>
            <p:nvPr/>
          </p:nvCxnSpPr>
          <p:spPr>
            <a:xfrm>
              <a:off x="1593354" y="3208755"/>
              <a:ext cx="1484418" cy="10946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本框 143"/>
            <p:cNvSpPr txBox="1"/>
            <p:nvPr/>
          </p:nvSpPr>
          <p:spPr>
            <a:xfrm>
              <a:off x="3290794" y="3059823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y</a:t>
              </a:r>
              <a:endParaRPr kumimoji="1" lang="zh-CN" altLang="en-US" dirty="0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1098419" y="3041673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x</a:t>
              </a:r>
              <a:endParaRPr kumimoji="1" lang="zh-CN" altLang="en-US" dirty="0"/>
            </a:p>
          </p:txBody>
        </p:sp>
        <p:cxnSp>
          <p:nvCxnSpPr>
            <p:cNvPr id="146" name="直线连接符 145"/>
            <p:cNvCxnSpPr>
              <a:stCxn id="140" idx="6"/>
            </p:cNvCxnSpPr>
            <p:nvPr/>
          </p:nvCxnSpPr>
          <p:spPr>
            <a:xfrm>
              <a:off x="3280972" y="3335805"/>
              <a:ext cx="460385" cy="67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椭圆 146"/>
            <p:cNvSpPr>
              <a:spLocks noChangeAspect="1"/>
            </p:cNvSpPr>
            <p:nvPr/>
          </p:nvSpPr>
          <p:spPr>
            <a:xfrm>
              <a:off x="3741357" y="3302183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48" name="椭圆 147"/>
            <p:cNvSpPr>
              <a:spLocks noChangeAspect="1"/>
            </p:cNvSpPr>
            <p:nvPr/>
          </p:nvSpPr>
          <p:spPr>
            <a:xfrm>
              <a:off x="2299707" y="41139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49" name="直线连接符 148"/>
            <p:cNvCxnSpPr>
              <a:stCxn id="146" idx="6"/>
            </p:cNvCxnSpPr>
            <p:nvPr/>
          </p:nvCxnSpPr>
          <p:spPr>
            <a:xfrm>
              <a:off x="1569076" y="3936572"/>
              <a:ext cx="730631" cy="279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连接符 149"/>
            <p:cNvCxnSpPr>
              <a:endCxn id="136" idx="3"/>
            </p:cNvCxnSpPr>
            <p:nvPr/>
          </p:nvCxnSpPr>
          <p:spPr>
            <a:xfrm flipV="1">
              <a:off x="2502907" y="4116663"/>
              <a:ext cx="560060" cy="98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连接符 150"/>
            <p:cNvCxnSpPr>
              <a:stCxn id="142" idx="6"/>
              <a:endCxn id="133" idx="2"/>
            </p:cNvCxnSpPr>
            <p:nvPr/>
          </p:nvCxnSpPr>
          <p:spPr>
            <a:xfrm>
              <a:off x="1729154" y="2494378"/>
              <a:ext cx="721329" cy="2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线连接符 151"/>
            <p:cNvCxnSpPr>
              <a:stCxn id="168" idx="7"/>
              <a:endCxn id="132" idx="3"/>
            </p:cNvCxnSpPr>
            <p:nvPr/>
          </p:nvCxnSpPr>
          <p:spPr>
            <a:xfrm flipV="1">
              <a:off x="960756" y="4008414"/>
              <a:ext cx="434878" cy="299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线连接符 152"/>
            <p:cNvCxnSpPr>
              <a:stCxn id="123" idx="7"/>
            </p:cNvCxnSpPr>
            <p:nvPr/>
          </p:nvCxnSpPr>
          <p:spPr>
            <a:xfrm flipV="1">
              <a:off x="2623925" y="2414016"/>
              <a:ext cx="312400" cy="268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线连接符 153"/>
            <p:cNvCxnSpPr>
              <a:stCxn id="129" idx="7"/>
            </p:cNvCxnSpPr>
            <p:nvPr/>
          </p:nvCxnSpPr>
          <p:spPr>
            <a:xfrm flipV="1">
              <a:off x="1699396" y="2118817"/>
              <a:ext cx="352280" cy="3037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线连接符 154"/>
            <p:cNvCxnSpPr>
              <a:endCxn id="126" idx="4"/>
            </p:cNvCxnSpPr>
            <p:nvPr/>
          </p:nvCxnSpPr>
          <p:spPr>
            <a:xfrm flipV="1">
              <a:off x="3134809" y="4146421"/>
              <a:ext cx="0" cy="3485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线连接符 155"/>
            <p:cNvCxnSpPr>
              <a:endCxn id="133" idx="1"/>
            </p:cNvCxnSpPr>
            <p:nvPr/>
          </p:nvCxnSpPr>
          <p:spPr>
            <a:xfrm>
              <a:off x="3109767" y="2342174"/>
              <a:ext cx="661348" cy="220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线连接符 156"/>
            <p:cNvCxnSpPr>
              <a:stCxn id="150" idx="7"/>
            </p:cNvCxnSpPr>
            <p:nvPr/>
          </p:nvCxnSpPr>
          <p:spPr>
            <a:xfrm flipV="1">
              <a:off x="3914799" y="3036851"/>
              <a:ext cx="382005" cy="29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线连接符 157"/>
            <p:cNvCxnSpPr>
              <a:endCxn id="130" idx="3"/>
            </p:cNvCxnSpPr>
            <p:nvPr/>
          </p:nvCxnSpPr>
          <p:spPr>
            <a:xfrm flipV="1">
              <a:off x="597081" y="2743467"/>
              <a:ext cx="257274" cy="352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椭圆 158"/>
            <p:cNvSpPr>
              <a:spLocks noChangeAspect="1"/>
            </p:cNvSpPr>
            <p:nvPr/>
          </p:nvSpPr>
          <p:spPr>
            <a:xfrm>
              <a:off x="787314" y="4278194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0" name="椭圆 159"/>
            <p:cNvSpPr>
              <a:spLocks noChangeAspect="1"/>
            </p:cNvSpPr>
            <p:nvPr/>
          </p:nvSpPr>
          <p:spPr>
            <a:xfrm>
              <a:off x="2906567" y="2240574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1" name="椭圆 160"/>
            <p:cNvSpPr>
              <a:spLocks noChangeAspect="1"/>
            </p:cNvSpPr>
            <p:nvPr/>
          </p:nvSpPr>
          <p:spPr>
            <a:xfrm>
              <a:off x="2021918" y="194537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2" name="椭圆 161"/>
            <p:cNvSpPr>
              <a:spLocks noChangeAspect="1"/>
            </p:cNvSpPr>
            <p:nvPr/>
          </p:nvSpPr>
          <p:spPr>
            <a:xfrm>
              <a:off x="3033209" y="4494987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3" name="椭圆 162"/>
            <p:cNvSpPr>
              <a:spLocks noChangeAspect="1"/>
            </p:cNvSpPr>
            <p:nvPr/>
          </p:nvSpPr>
          <p:spPr>
            <a:xfrm>
              <a:off x="4267046" y="2863409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4" name="椭圆 163"/>
            <p:cNvSpPr>
              <a:spLocks noChangeAspect="1"/>
            </p:cNvSpPr>
            <p:nvPr/>
          </p:nvSpPr>
          <p:spPr>
            <a:xfrm>
              <a:off x="423639" y="3066609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5" name="直线连接符 164"/>
            <p:cNvCxnSpPr>
              <a:endCxn id="151" idx="4"/>
            </p:cNvCxnSpPr>
            <p:nvPr/>
          </p:nvCxnSpPr>
          <p:spPr>
            <a:xfrm flipV="1">
              <a:off x="2299707" y="4317187"/>
              <a:ext cx="101600" cy="583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椭圆 165"/>
            <p:cNvSpPr>
              <a:spLocks noChangeAspect="1"/>
            </p:cNvSpPr>
            <p:nvPr/>
          </p:nvSpPr>
          <p:spPr>
            <a:xfrm>
              <a:off x="2198107" y="4900371"/>
              <a:ext cx="203200" cy="203200"/>
            </a:xfrm>
            <a:prstGeom prst="ellipse">
              <a:avLst/>
            </a:prstGeom>
            <a:solidFill>
              <a:srgbClr val="FFC000">
                <a:alpha val="99000"/>
              </a:srgbClr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7" name="椭圆 166"/>
            <p:cNvSpPr>
              <a:spLocks noChangeAspect="1"/>
            </p:cNvSpPr>
            <p:nvPr/>
          </p:nvSpPr>
          <p:spPr>
            <a:xfrm>
              <a:off x="2522325" y="1907981"/>
              <a:ext cx="203200" cy="203200"/>
            </a:xfrm>
            <a:prstGeom prst="ellipse">
              <a:avLst/>
            </a:prstGeom>
            <a:solidFill>
              <a:srgbClr val="FFC000">
                <a:alpha val="99000"/>
              </a:srgbClr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8" name="直线连接符 167"/>
            <p:cNvCxnSpPr/>
            <p:nvPr/>
          </p:nvCxnSpPr>
          <p:spPr>
            <a:xfrm flipH="1" flipV="1">
              <a:off x="2695767" y="2081423"/>
              <a:ext cx="240558" cy="188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 2"/>
          <p:cNvGrpSpPr/>
          <p:nvPr/>
        </p:nvGrpSpPr>
        <p:grpSpPr>
          <a:xfrm>
            <a:off x="2303848" y="3052293"/>
            <a:ext cx="4046607" cy="3195590"/>
            <a:chOff x="367735" y="2813237"/>
            <a:chExt cx="4046607" cy="3195590"/>
          </a:xfrm>
        </p:grpSpPr>
        <p:sp>
          <p:nvSpPr>
            <p:cNvPr id="11" name="椭圆 10"/>
            <p:cNvSpPr>
              <a:spLocks noChangeAspect="1"/>
            </p:cNvSpPr>
            <p:nvPr/>
          </p:nvSpPr>
          <p:spPr>
            <a:xfrm>
              <a:off x="2394579" y="3558034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椭圆 11"/>
            <p:cNvSpPr>
              <a:spLocks noChangeAspect="1"/>
            </p:cNvSpPr>
            <p:nvPr/>
          </p:nvSpPr>
          <p:spPr>
            <a:xfrm>
              <a:off x="1821164" y="4569642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3" name="椭圆 12"/>
            <p:cNvSpPr>
              <a:spLocks noChangeAspect="1"/>
            </p:cNvSpPr>
            <p:nvPr/>
          </p:nvSpPr>
          <p:spPr>
            <a:xfrm>
              <a:off x="1334250" y="4029995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3021868" y="4139461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5" name="椭圆 14"/>
            <p:cNvSpPr>
              <a:spLocks noChangeAspect="1"/>
            </p:cNvSpPr>
            <p:nvPr/>
          </p:nvSpPr>
          <p:spPr>
            <a:xfrm>
              <a:off x="1470050" y="3298034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6" name="椭圆 15"/>
            <p:cNvSpPr>
              <a:spLocks noChangeAspect="1"/>
            </p:cNvSpPr>
            <p:nvPr/>
          </p:nvSpPr>
          <p:spPr>
            <a:xfrm>
              <a:off x="768693" y="3475281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761168" y="45241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" name="椭圆 17"/>
            <p:cNvSpPr>
              <a:spLocks noChangeAspect="1"/>
            </p:cNvSpPr>
            <p:nvPr/>
          </p:nvSpPr>
          <p:spPr>
            <a:xfrm>
              <a:off x="3556383" y="486662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直线连接符 18"/>
            <p:cNvCxnSpPr>
              <a:stCxn id="28" idx="7"/>
              <a:endCxn id="23" idx="3"/>
            </p:cNvCxnSpPr>
            <p:nvPr/>
          </p:nvCxnSpPr>
          <p:spPr>
            <a:xfrm flipV="1">
              <a:off x="1507692" y="3731476"/>
              <a:ext cx="916645" cy="328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连接符 19"/>
            <p:cNvCxnSpPr>
              <a:stCxn id="35" idx="7"/>
              <a:endCxn id="28" idx="3"/>
            </p:cNvCxnSpPr>
            <p:nvPr/>
          </p:nvCxnSpPr>
          <p:spPr>
            <a:xfrm flipV="1">
              <a:off x="934610" y="4203437"/>
              <a:ext cx="429398" cy="350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连接符 20"/>
            <p:cNvCxnSpPr>
              <a:stCxn id="28" idx="5"/>
              <a:endCxn id="24" idx="1"/>
            </p:cNvCxnSpPr>
            <p:nvPr/>
          </p:nvCxnSpPr>
          <p:spPr>
            <a:xfrm>
              <a:off x="1507692" y="4203437"/>
              <a:ext cx="343230" cy="3959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连接符 21"/>
            <p:cNvCxnSpPr>
              <a:stCxn id="36" idx="0"/>
              <a:endCxn id="28" idx="4"/>
            </p:cNvCxnSpPr>
            <p:nvPr/>
          </p:nvCxnSpPr>
          <p:spPr>
            <a:xfrm flipV="1">
              <a:off x="1411572" y="4233195"/>
              <a:ext cx="24278" cy="5070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连接符 22"/>
            <p:cNvCxnSpPr>
              <a:stCxn id="28" idx="0"/>
              <a:endCxn id="32" idx="4"/>
            </p:cNvCxnSpPr>
            <p:nvPr/>
          </p:nvCxnSpPr>
          <p:spPr>
            <a:xfrm flipV="1">
              <a:off x="1435850" y="3501234"/>
              <a:ext cx="135800" cy="528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连接符 23"/>
            <p:cNvCxnSpPr>
              <a:stCxn id="34" idx="5"/>
              <a:endCxn id="28" idx="1"/>
            </p:cNvCxnSpPr>
            <p:nvPr/>
          </p:nvCxnSpPr>
          <p:spPr>
            <a:xfrm>
              <a:off x="942135" y="3648723"/>
              <a:ext cx="421873" cy="4110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线连接符 24"/>
            <p:cNvCxnSpPr>
              <a:stCxn id="23" idx="5"/>
              <a:endCxn id="30" idx="0"/>
            </p:cNvCxnSpPr>
            <p:nvPr/>
          </p:nvCxnSpPr>
          <p:spPr>
            <a:xfrm>
              <a:off x="2568021" y="3731476"/>
              <a:ext cx="555447" cy="407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线连接符 25"/>
            <p:cNvCxnSpPr>
              <a:stCxn id="26" idx="0"/>
              <a:endCxn id="30" idx="4"/>
            </p:cNvCxnSpPr>
            <p:nvPr/>
          </p:nvCxnSpPr>
          <p:spPr>
            <a:xfrm flipV="1">
              <a:off x="3078905" y="4342661"/>
              <a:ext cx="44563" cy="505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线连接符 26"/>
            <p:cNvCxnSpPr>
              <a:stCxn id="30" idx="5"/>
              <a:endCxn id="38" idx="1"/>
            </p:cNvCxnSpPr>
            <p:nvPr/>
          </p:nvCxnSpPr>
          <p:spPr>
            <a:xfrm>
              <a:off x="3195310" y="4312903"/>
              <a:ext cx="390831" cy="5834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线连接符 27"/>
            <p:cNvCxnSpPr>
              <a:stCxn id="30" idx="7"/>
              <a:endCxn id="37" idx="3"/>
            </p:cNvCxnSpPr>
            <p:nvPr/>
          </p:nvCxnSpPr>
          <p:spPr>
            <a:xfrm flipV="1">
              <a:off x="3195310" y="3611426"/>
              <a:ext cx="519901" cy="557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28"/>
            <p:cNvCxnSpPr>
              <a:stCxn id="24" idx="6"/>
              <a:endCxn id="30" idx="3"/>
            </p:cNvCxnSpPr>
            <p:nvPr/>
          </p:nvCxnSpPr>
          <p:spPr>
            <a:xfrm flipV="1">
              <a:off x="2024364" y="4312903"/>
              <a:ext cx="1027262" cy="358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连接符 29"/>
            <p:cNvCxnSpPr/>
            <p:nvPr/>
          </p:nvCxnSpPr>
          <p:spPr>
            <a:xfrm>
              <a:off x="1537450" y="4114011"/>
              <a:ext cx="1484418" cy="10946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3234890" y="3965079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y</a:t>
              </a:r>
              <a:endParaRPr kumimoji="1" lang="zh-CN" altLang="en-US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042515" y="3946929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x</a:t>
              </a:r>
              <a:endParaRPr kumimoji="1" lang="zh-CN" altLang="en-US" dirty="0"/>
            </a:p>
          </p:txBody>
        </p:sp>
        <p:cxnSp>
          <p:nvCxnSpPr>
            <p:cNvPr id="33" name="直线连接符 32"/>
            <p:cNvCxnSpPr>
              <a:stCxn id="30" idx="6"/>
            </p:cNvCxnSpPr>
            <p:nvPr/>
          </p:nvCxnSpPr>
          <p:spPr>
            <a:xfrm>
              <a:off x="3225068" y="4241061"/>
              <a:ext cx="460385" cy="67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3685453" y="4207439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35" name="直线连接符 34"/>
            <p:cNvCxnSpPr>
              <a:stCxn id="36" idx="6"/>
            </p:cNvCxnSpPr>
            <p:nvPr/>
          </p:nvCxnSpPr>
          <p:spPr>
            <a:xfrm>
              <a:off x="1513172" y="4841828"/>
              <a:ext cx="730631" cy="279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连接符 35"/>
            <p:cNvCxnSpPr>
              <a:endCxn id="26" idx="3"/>
            </p:cNvCxnSpPr>
            <p:nvPr/>
          </p:nvCxnSpPr>
          <p:spPr>
            <a:xfrm flipV="1">
              <a:off x="2447003" y="5021919"/>
              <a:ext cx="560060" cy="98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连接符 36"/>
            <p:cNvCxnSpPr>
              <a:stCxn id="32" idx="6"/>
              <a:endCxn id="23" idx="2"/>
            </p:cNvCxnSpPr>
            <p:nvPr/>
          </p:nvCxnSpPr>
          <p:spPr>
            <a:xfrm>
              <a:off x="1673250" y="3399634"/>
              <a:ext cx="721329" cy="2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连接符 37"/>
            <p:cNvCxnSpPr>
              <a:stCxn id="61" idx="7"/>
              <a:endCxn id="22" idx="3"/>
            </p:cNvCxnSpPr>
            <p:nvPr/>
          </p:nvCxnSpPr>
          <p:spPr>
            <a:xfrm flipV="1">
              <a:off x="904852" y="4913670"/>
              <a:ext cx="434878" cy="299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连接符 38"/>
            <p:cNvCxnSpPr>
              <a:stCxn id="13" idx="7"/>
              <a:endCxn id="62" idx="3"/>
            </p:cNvCxnSpPr>
            <p:nvPr/>
          </p:nvCxnSpPr>
          <p:spPr>
            <a:xfrm flipV="1">
              <a:off x="2568021" y="3319272"/>
              <a:ext cx="312400" cy="268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连接符 40"/>
            <p:cNvCxnSpPr>
              <a:stCxn id="19" idx="7"/>
            </p:cNvCxnSpPr>
            <p:nvPr/>
          </p:nvCxnSpPr>
          <p:spPr>
            <a:xfrm flipV="1">
              <a:off x="1643492" y="3024073"/>
              <a:ext cx="352280" cy="3037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连接符 41"/>
            <p:cNvCxnSpPr>
              <a:endCxn id="16" idx="4"/>
            </p:cNvCxnSpPr>
            <p:nvPr/>
          </p:nvCxnSpPr>
          <p:spPr>
            <a:xfrm flipV="1">
              <a:off x="3078905" y="5051677"/>
              <a:ext cx="0" cy="3485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连接符 42"/>
            <p:cNvCxnSpPr>
              <a:stCxn id="62" idx="6"/>
              <a:endCxn id="23" idx="1"/>
            </p:cNvCxnSpPr>
            <p:nvPr/>
          </p:nvCxnSpPr>
          <p:spPr>
            <a:xfrm>
              <a:off x="3053863" y="3247430"/>
              <a:ext cx="661348" cy="220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/>
            <p:cNvCxnSpPr>
              <a:stCxn id="41" idx="7"/>
            </p:cNvCxnSpPr>
            <p:nvPr/>
          </p:nvCxnSpPr>
          <p:spPr>
            <a:xfrm flipV="1">
              <a:off x="3858895" y="3942107"/>
              <a:ext cx="382005" cy="29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连接符 44"/>
            <p:cNvCxnSpPr>
              <a:endCxn id="20" idx="3"/>
            </p:cNvCxnSpPr>
            <p:nvPr/>
          </p:nvCxnSpPr>
          <p:spPr>
            <a:xfrm flipV="1">
              <a:off x="541177" y="3648723"/>
              <a:ext cx="257274" cy="352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连接符 45"/>
            <p:cNvCxnSpPr>
              <a:endCxn id="42" idx="4"/>
            </p:cNvCxnSpPr>
            <p:nvPr/>
          </p:nvCxnSpPr>
          <p:spPr>
            <a:xfrm flipV="1">
              <a:off x="2243803" y="5222443"/>
              <a:ext cx="101600" cy="583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2977305" y="4848477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1309972" y="4740228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3685453" y="3437984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2243803" y="501924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731410" y="5183450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2850663" y="3145830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1966014" y="2850631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2977305" y="5400243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4211142" y="376866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367735" y="3971865"/>
              <a:ext cx="203200" cy="203200"/>
            </a:xfrm>
            <a:prstGeom prst="ellipse">
              <a:avLst/>
            </a:prstGeom>
            <a:solidFill>
              <a:srgbClr val="92D050"/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2142203" y="5805627"/>
              <a:ext cx="203200" cy="203200"/>
            </a:xfrm>
            <a:prstGeom prst="ellipse">
              <a:avLst/>
            </a:prstGeom>
            <a:solidFill>
              <a:srgbClr val="FFC000">
                <a:alpha val="99000"/>
              </a:srgbClr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2466421" y="2813237"/>
              <a:ext cx="203200" cy="203200"/>
            </a:xfrm>
            <a:prstGeom prst="ellipse">
              <a:avLst/>
            </a:prstGeom>
            <a:solidFill>
              <a:srgbClr val="FFC000">
                <a:alpha val="99000"/>
              </a:srgbClr>
            </a:solidFill>
            <a:ln w="15875">
              <a:solidFill>
                <a:schemeClr val="tx1"/>
              </a:solidFill>
            </a:ln>
            <a:effectLst>
              <a:outerShdw blurRad="40000" dist="23000" dir="5400000" rotWithShape="0">
                <a:srgbClr val="92D05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直线连接符 49"/>
            <p:cNvCxnSpPr>
              <a:stCxn id="62" idx="1"/>
            </p:cNvCxnSpPr>
            <p:nvPr/>
          </p:nvCxnSpPr>
          <p:spPr>
            <a:xfrm flipH="1" flipV="1">
              <a:off x="2639863" y="2986679"/>
              <a:ext cx="240558" cy="188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 66"/>
          <p:cNvGrpSpPr/>
          <p:nvPr/>
        </p:nvGrpSpPr>
        <p:grpSpPr>
          <a:xfrm>
            <a:off x="2309054" y="3052293"/>
            <a:ext cx="4046607" cy="3195590"/>
            <a:chOff x="2334735" y="2813237"/>
            <a:chExt cx="4046607" cy="3195590"/>
          </a:xfrm>
        </p:grpSpPr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4361579" y="3558034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>
                  <a:solidFill>
                    <a:schemeClr val="bg1"/>
                  </a:solidFill>
                </a:rPr>
                <a:t>8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3788164" y="4569642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6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0" name="椭圆 69"/>
            <p:cNvSpPr>
              <a:spLocks noChangeAspect="1"/>
            </p:cNvSpPr>
            <p:nvPr/>
          </p:nvSpPr>
          <p:spPr>
            <a:xfrm>
              <a:off x="3301250" y="4029995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2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4988868" y="4139461"/>
              <a:ext cx="203200" cy="203200"/>
            </a:xfrm>
            <a:prstGeom prst="ellipse">
              <a:avLst/>
            </a:prstGeom>
            <a:solidFill>
              <a:srgbClr val="FF000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1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2" name="椭圆 71"/>
            <p:cNvSpPr>
              <a:spLocks noChangeAspect="1"/>
            </p:cNvSpPr>
            <p:nvPr/>
          </p:nvSpPr>
          <p:spPr>
            <a:xfrm>
              <a:off x="3437050" y="3298034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7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3" name="椭圆 72"/>
            <p:cNvSpPr>
              <a:spLocks noChangeAspect="1"/>
            </p:cNvSpPr>
            <p:nvPr/>
          </p:nvSpPr>
          <p:spPr>
            <a:xfrm>
              <a:off x="2735693" y="3475281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5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2728168" y="452411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75" name="椭圆 74"/>
            <p:cNvSpPr>
              <a:spLocks noChangeAspect="1"/>
            </p:cNvSpPr>
            <p:nvPr/>
          </p:nvSpPr>
          <p:spPr>
            <a:xfrm>
              <a:off x="5523383" y="4866626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4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76" name="直线连接符 75"/>
            <p:cNvCxnSpPr>
              <a:stCxn id="85" idx="7"/>
              <a:endCxn id="80" idx="3"/>
            </p:cNvCxnSpPr>
            <p:nvPr/>
          </p:nvCxnSpPr>
          <p:spPr>
            <a:xfrm flipV="1">
              <a:off x="3474692" y="3731476"/>
              <a:ext cx="916645" cy="3282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线连接符 76"/>
            <p:cNvCxnSpPr>
              <a:stCxn id="92" idx="7"/>
              <a:endCxn id="85" idx="3"/>
            </p:cNvCxnSpPr>
            <p:nvPr/>
          </p:nvCxnSpPr>
          <p:spPr>
            <a:xfrm flipV="1">
              <a:off x="2901610" y="4203437"/>
              <a:ext cx="429398" cy="3504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连接符 77"/>
            <p:cNvCxnSpPr>
              <a:stCxn id="85" idx="5"/>
              <a:endCxn id="81" idx="1"/>
            </p:cNvCxnSpPr>
            <p:nvPr/>
          </p:nvCxnSpPr>
          <p:spPr>
            <a:xfrm>
              <a:off x="3474692" y="4203437"/>
              <a:ext cx="343230" cy="3959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线连接符 78"/>
            <p:cNvCxnSpPr>
              <a:stCxn id="93" idx="0"/>
              <a:endCxn id="85" idx="4"/>
            </p:cNvCxnSpPr>
            <p:nvPr/>
          </p:nvCxnSpPr>
          <p:spPr>
            <a:xfrm flipV="1">
              <a:off x="3378572" y="4233195"/>
              <a:ext cx="24278" cy="5070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线连接符 79"/>
            <p:cNvCxnSpPr>
              <a:stCxn id="85" idx="0"/>
              <a:endCxn id="89" idx="4"/>
            </p:cNvCxnSpPr>
            <p:nvPr/>
          </p:nvCxnSpPr>
          <p:spPr>
            <a:xfrm flipV="1">
              <a:off x="3402850" y="3501234"/>
              <a:ext cx="135800" cy="5287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线连接符 80"/>
            <p:cNvCxnSpPr>
              <a:stCxn id="91" idx="5"/>
              <a:endCxn id="85" idx="1"/>
            </p:cNvCxnSpPr>
            <p:nvPr/>
          </p:nvCxnSpPr>
          <p:spPr>
            <a:xfrm>
              <a:off x="2909135" y="3648723"/>
              <a:ext cx="421873" cy="4110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线连接符 81"/>
            <p:cNvCxnSpPr>
              <a:stCxn id="80" idx="5"/>
              <a:endCxn id="87" idx="0"/>
            </p:cNvCxnSpPr>
            <p:nvPr/>
          </p:nvCxnSpPr>
          <p:spPr>
            <a:xfrm>
              <a:off x="4535021" y="3731476"/>
              <a:ext cx="555447" cy="4079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线连接符 82"/>
            <p:cNvCxnSpPr>
              <a:stCxn id="83" idx="0"/>
              <a:endCxn id="87" idx="4"/>
            </p:cNvCxnSpPr>
            <p:nvPr/>
          </p:nvCxnSpPr>
          <p:spPr>
            <a:xfrm flipV="1">
              <a:off x="5045905" y="4342661"/>
              <a:ext cx="44563" cy="5058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线连接符 83"/>
            <p:cNvCxnSpPr>
              <a:stCxn id="87" idx="5"/>
              <a:endCxn id="95" idx="1"/>
            </p:cNvCxnSpPr>
            <p:nvPr/>
          </p:nvCxnSpPr>
          <p:spPr>
            <a:xfrm>
              <a:off x="5162310" y="4312903"/>
              <a:ext cx="390831" cy="5834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连接符 84"/>
            <p:cNvCxnSpPr>
              <a:stCxn id="87" idx="7"/>
              <a:endCxn id="94" idx="3"/>
            </p:cNvCxnSpPr>
            <p:nvPr/>
          </p:nvCxnSpPr>
          <p:spPr>
            <a:xfrm flipV="1">
              <a:off x="5162310" y="3611426"/>
              <a:ext cx="519901" cy="5577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连接符 85"/>
            <p:cNvCxnSpPr>
              <a:stCxn id="81" idx="6"/>
              <a:endCxn id="87" idx="3"/>
            </p:cNvCxnSpPr>
            <p:nvPr/>
          </p:nvCxnSpPr>
          <p:spPr>
            <a:xfrm flipV="1">
              <a:off x="3991364" y="4312903"/>
              <a:ext cx="1027262" cy="3583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连接符 86"/>
            <p:cNvCxnSpPr/>
            <p:nvPr/>
          </p:nvCxnSpPr>
          <p:spPr>
            <a:xfrm>
              <a:off x="3504450" y="4114011"/>
              <a:ext cx="1484418" cy="109466"/>
            </a:xfrm>
            <a:prstGeom prst="line">
              <a:avLst/>
            </a:prstGeom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文本框 87"/>
            <p:cNvSpPr txBox="1"/>
            <p:nvPr/>
          </p:nvSpPr>
          <p:spPr>
            <a:xfrm>
              <a:off x="5201890" y="3965079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/>
                <a:t>y</a:t>
              </a:r>
              <a:endParaRPr kumimoji="1" lang="zh-CN" altLang="en-US" dirty="0"/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3009515" y="3946929"/>
              <a:ext cx="3864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x</a:t>
              </a:r>
              <a:endParaRPr kumimoji="1" lang="zh-CN" altLang="en-US" dirty="0"/>
            </a:p>
          </p:txBody>
        </p:sp>
        <p:cxnSp>
          <p:nvCxnSpPr>
            <p:cNvPr id="90" name="直线连接符 89"/>
            <p:cNvCxnSpPr>
              <a:stCxn id="87" idx="6"/>
            </p:cNvCxnSpPr>
            <p:nvPr/>
          </p:nvCxnSpPr>
          <p:spPr>
            <a:xfrm>
              <a:off x="5192068" y="4241061"/>
              <a:ext cx="460385" cy="679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5652453" y="4207439"/>
              <a:ext cx="203200" cy="203200"/>
            </a:xfrm>
            <a:prstGeom prst="ellipse">
              <a:avLst/>
            </a:prstGeom>
            <a:solidFill>
              <a:srgbClr val="0070C0"/>
            </a:solidFill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100" dirty="0" smtClean="0">
                  <a:solidFill>
                    <a:schemeClr val="bg1"/>
                  </a:solidFill>
                </a:rPr>
                <a:t>9</a:t>
              </a:r>
              <a:endParaRPr kumimoji="1" lang="zh-CN" altLang="en-US" sz="1100" dirty="0">
                <a:solidFill>
                  <a:schemeClr val="bg1"/>
                </a:solidFill>
              </a:endParaRPr>
            </a:p>
          </p:txBody>
        </p:sp>
        <p:cxnSp>
          <p:nvCxnSpPr>
            <p:cNvPr id="92" name="直线连接符 91"/>
            <p:cNvCxnSpPr>
              <a:stCxn id="93" idx="6"/>
            </p:cNvCxnSpPr>
            <p:nvPr/>
          </p:nvCxnSpPr>
          <p:spPr>
            <a:xfrm>
              <a:off x="3480172" y="4841828"/>
              <a:ext cx="730631" cy="2790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线连接符 92"/>
            <p:cNvCxnSpPr>
              <a:endCxn id="83" idx="3"/>
            </p:cNvCxnSpPr>
            <p:nvPr/>
          </p:nvCxnSpPr>
          <p:spPr>
            <a:xfrm flipV="1">
              <a:off x="4414003" y="5021919"/>
              <a:ext cx="560060" cy="989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连接符 93"/>
            <p:cNvCxnSpPr>
              <a:stCxn id="89" idx="6"/>
              <a:endCxn id="80" idx="2"/>
            </p:cNvCxnSpPr>
            <p:nvPr/>
          </p:nvCxnSpPr>
          <p:spPr>
            <a:xfrm>
              <a:off x="3640250" y="3399634"/>
              <a:ext cx="721329" cy="2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连接符 94"/>
            <p:cNvCxnSpPr>
              <a:stCxn id="115" idx="7"/>
              <a:endCxn id="79" idx="3"/>
            </p:cNvCxnSpPr>
            <p:nvPr/>
          </p:nvCxnSpPr>
          <p:spPr>
            <a:xfrm flipV="1">
              <a:off x="2871852" y="4913670"/>
              <a:ext cx="434878" cy="2995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连接符 95"/>
            <p:cNvCxnSpPr>
              <a:stCxn id="70" idx="7"/>
              <a:endCxn id="116" idx="3"/>
            </p:cNvCxnSpPr>
            <p:nvPr/>
          </p:nvCxnSpPr>
          <p:spPr>
            <a:xfrm flipV="1">
              <a:off x="4535021" y="3319272"/>
              <a:ext cx="312400" cy="2685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连接符 96"/>
            <p:cNvCxnSpPr>
              <a:stCxn id="76" idx="7"/>
            </p:cNvCxnSpPr>
            <p:nvPr/>
          </p:nvCxnSpPr>
          <p:spPr>
            <a:xfrm flipV="1">
              <a:off x="3610492" y="3024073"/>
              <a:ext cx="352280" cy="3037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连接符 97"/>
            <p:cNvCxnSpPr>
              <a:endCxn id="73" idx="4"/>
            </p:cNvCxnSpPr>
            <p:nvPr/>
          </p:nvCxnSpPr>
          <p:spPr>
            <a:xfrm flipV="1">
              <a:off x="5045905" y="5051677"/>
              <a:ext cx="0" cy="3485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连接符 98"/>
            <p:cNvCxnSpPr>
              <a:stCxn id="116" idx="6"/>
              <a:endCxn id="80" idx="1"/>
            </p:cNvCxnSpPr>
            <p:nvPr/>
          </p:nvCxnSpPr>
          <p:spPr>
            <a:xfrm>
              <a:off x="5020863" y="3247430"/>
              <a:ext cx="661348" cy="2203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>
              <a:stCxn id="97" idx="7"/>
            </p:cNvCxnSpPr>
            <p:nvPr/>
          </p:nvCxnSpPr>
          <p:spPr>
            <a:xfrm flipV="1">
              <a:off x="5825895" y="3942107"/>
              <a:ext cx="382005" cy="2950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>
              <a:endCxn id="77" idx="3"/>
            </p:cNvCxnSpPr>
            <p:nvPr/>
          </p:nvCxnSpPr>
          <p:spPr>
            <a:xfrm flipV="1">
              <a:off x="2508177" y="3648723"/>
              <a:ext cx="257274" cy="352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>
              <a:endCxn id="98" idx="4"/>
            </p:cNvCxnSpPr>
            <p:nvPr/>
          </p:nvCxnSpPr>
          <p:spPr>
            <a:xfrm flipV="1">
              <a:off x="4210803" y="5222443"/>
              <a:ext cx="101600" cy="583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组 102"/>
            <p:cNvGrpSpPr/>
            <p:nvPr/>
          </p:nvGrpSpPr>
          <p:grpSpPr>
            <a:xfrm>
              <a:off x="2334735" y="2813237"/>
              <a:ext cx="4046607" cy="3195590"/>
              <a:chOff x="2334735" y="2813237"/>
              <a:chExt cx="4046607" cy="3195590"/>
            </a:xfrm>
          </p:grpSpPr>
          <p:sp>
            <p:nvSpPr>
              <p:cNvPr id="105" name="椭圆 104"/>
              <p:cNvSpPr>
                <a:spLocks noChangeAspect="1"/>
              </p:cNvSpPr>
              <p:nvPr/>
            </p:nvSpPr>
            <p:spPr>
              <a:xfrm>
                <a:off x="4944305" y="4848477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11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椭圆 105"/>
              <p:cNvSpPr>
                <a:spLocks noChangeAspect="1"/>
              </p:cNvSpPr>
              <p:nvPr/>
            </p:nvSpPr>
            <p:spPr>
              <a:xfrm>
                <a:off x="3276972" y="4740228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12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椭圆 106"/>
              <p:cNvSpPr>
                <a:spLocks noChangeAspect="1"/>
              </p:cNvSpPr>
              <p:nvPr/>
            </p:nvSpPr>
            <p:spPr>
              <a:xfrm>
                <a:off x="5652453" y="3437984"/>
                <a:ext cx="203200" cy="203200"/>
              </a:xfrm>
              <a:prstGeom prst="ellipse">
                <a:avLst/>
              </a:prstGeom>
              <a:solidFill>
                <a:srgbClr val="0070C0"/>
              </a:solidFill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10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椭圆 107"/>
              <p:cNvSpPr>
                <a:spLocks noChangeAspect="1"/>
              </p:cNvSpPr>
              <p:nvPr/>
            </p:nvSpPr>
            <p:spPr>
              <a:xfrm>
                <a:off x="4210803" y="5019243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19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椭圆 108"/>
              <p:cNvSpPr>
                <a:spLocks noChangeAspect="1"/>
              </p:cNvSpPr>
              <p:nvPr/>
            </p:nvSpPr>
            <p:spPr>
              <a:xfrm>
                <a:off x="2698410" y="5183450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17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椭圆 109"/>
              <p:cNvSpPr>
                <a:spLocks noChangeAspect="1"/>
              </p:cNvSpPr>
              <p:nvPr/>
            </p:nvSpPr>
            <p:spPr>
              <a:xfrm>
                <a:off x="4817663" y="3145830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16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椭圆 110"/>
              <p:cNvSpPr>
                <a:spLocks noChangeAspect="1"/>
              </p:cNvSpPr>
              <p:nvPr/>
            </p:nvSpPr>
            <p:spPr>
              <a:xfrm>
                <a:off x="3933014" y="2850631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noAutofit/>
              </a:bodyPr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15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椭圆 111"/>
              <p:cNvSpPr>
                <a:spLocks noChangeAspect="1"/>
              </p:cNvSpPr>
              <p:nvPr/>
            </p:nvSpPr>
            <p:spPr>
              <a:xfrm>
                <a:off x="4944305" y="5400243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18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3" name="椭圆 112"/>
              <p:cNvSpPr>
                <a:spLocks noChangeAspect="1"/>
              </p:cNvSpPr>
              <p:nvPr/>
            </p:nvSpPr>
            <p:spPr>
              <a:xfrm>
                <a:off x="6178142" y="376866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14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椭圆 113"/>
              <p:cNvSpPr>
                <a:spLocks noChangeAspect="1"/>
              </p:cNvSpPr>
              <p:nvPr/>
            </p:nvSpPr>
            <p:spPr>
              <a:xfrm>
                <a:off x="2334735" y="3971865"/>
                <a:ext cx="203200" cy="203200"/>
              </a:xfrm>
              <a:prstGeom prst="ellipse">
                <a:avLst/>
              </a:prstGeom>
              <a:solidFill>
                <a:srgbClr val="92D050"/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>
                    <a:solidFill>
                      <a:schemeClr val="bg1"/>
                    </a:solidFill>
                  </a:rPr>
                  <a:t>1</a:t>
                </a:r>
                <a:r>
                  <a:rPr kumimoji="1" lang="en-US" altLang="zh-CN" sz="1100" smtClean="0">
                    <a:solidFill>
                      <a:schemeClr val="bg1"/>
                    </a:solidFill>
                  </a:rPr>
                  <a:t>3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椭圆 114"/>
              <p:cNvSpPr>
                <a:spLocks noChangeAspect="1"/>
              </p:cNvSpPr>
              <p:nvPr/>
            </p:nvSpPr>
            <p:spPr>
              <a:xfrm>
                <a:off x="4109203" y="5805627"/>
                <a:ext cx="203200" cy="203200"/>
              </a:xfrm>
              <a:prstGeom prst="ellipse">
                <a:avLst/>
              </a:prstGeom>
              <a:solidFill>
                <a:srgbClr val="FFC000">
                  <a:alpha val="99000"/>
                </a:srgbClr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20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椭圆 115"/>
              <p:cNvSpPr>
                <a:spLocks noChangeAspect="1"/>
              </p:cNvSpPr>
              <p:nvPr/>
            </p:nvSpPr>
            <p:spPr>
              <a:xfrm>
                <a:off x="4433421" y="2813237"/>
                <a:ext cx="203200" cy="203200"/>
              </a:xfrm>
              <a:prstGeom prst="ellipse">
                <a:avLst/>
              </a:prstGeom>
              <a:solidFill>
                <a:srgbClr val="FFC000">
                  <a:alpha val="99000"/>
                </a:srgbClr>
              </a:solidFill>
              <a:ln w="15875">
                <a:solidFill>
                  <a:schemeClr val="tx1"/>
                </a:solidFill>
              </a:ln>
              <a:effectLst>
                <a:outerShdw blurRad="40000" dist="23000" dir="5400000" rotWithShape="0">
                  <a:srgbClr val="92D05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kumimoji="1" lang="en-US" altLang="zh-CN" sz="1100" dirty="0" smtClean="0">
                    <a:solidFill>
                      <a:schemeClr val="bg1"/>
                    </a:solidFill>
                  </a:rPr>
                  <a:t>21</a:t>
                </a:r>
                <a:endParaRPr kumimoji="1" lang="zh-CN" altLang="en-US" sz="1100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4" name="直线连接符 103"/>
            <p:cNvCxnSpPr>
              <a:stCxn id="116" idx="1"/>
            </p:cNvCxnSpPr>
            <p:nvPr/>
          </p:nvCxnSpPr>
          <p:spPr>
            <a:xfrm flipH="1" flipV="1">
              <a:off x="4606863" y="2986679"/>
              <a:ext cx="240558" cy="1889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974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7202" y="1417638"/>
            <a:ext cx="77955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Given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an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incomplete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network,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predict</a:t>
            </a:r>
            <a:r>
              <a:rPr kumimoji="1" lang="zh-CN" altLang="en-US" b="1" dirty="0" smtClean="0"/>
              <a:t> </a:t>
            </a:r>
            <a:r>
              <a:rPr kumimoji="1" lang="en-US" altLang="zh-CN" b="1" dirty="0" smtClean="0"/>
              <a:t>whether two nodes are likely</a:t>
            </a:r>
          </a:p>
          <a:p>
            <a:r>
              <a:rPr kumimoji="1" lang="en-US" altLang="zh-CN" b="1" dirty="0" smtClean="0"/>
              <a:t>to have a link.</a:t>
            </a:r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Link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Prediction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(LP)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Problem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7127" y="4686282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igure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kumimoji="1"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</a:t>
            </a:r>
            <a:endParaRPr kumimoji="1" lang="zh-CN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内容占位符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40000" y="2146282"/>
            <a:ext cx="3873500" cy="254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矩形 9"/>
          <p:cNvSpPr/>
          <p:nvPr/>
        </p:nvSpPr>
        <p:spPr>
          <a:xfrm>
            <a:off x="467202" y="4833958"/>
            <a:ext cx="665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Applications: 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Friend recommendation in social networks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Product recommendation in ecommerce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Reaction prediction in metabolic networks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Knowledge</a:t>
            </a:r>
            <a:r>
              <a:rPr kumimoji="1" lang="zh-CN" altLang="en-US" dirty="0"/>
              <a:t> </a:t>
            </a:r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completion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/>
              <a:t>...</a:t>
            </a: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279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err="1" smtClean="0">
                <a:solidFill>
                  <a:srgbClr val="C00000"/>
                </a:solidFill>
              </a:rPr>
              <a:t>Weisfeiler</a:t>
            </a:r>
            <a:r>
              <a:rPr lang="en-US" altLang="zh-CN" dirty="0" smtClean="0">
                <a:solidFill>
                  <a:srgbClr val="C00000"/>
                </a:solidFill>
              </a:rPr>
              <a:t>-Lehman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Algorithm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2044" y="1421255"/>
            <a:ext cx="7884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color-order preserving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/>
              <a:t>property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WL</a:t>
            </a:r>
            <a:r>
              <a:rPr kumimoji="1" lang="zh-CN" altLang="en-US" dirty="0"/>
              <a:t> </a:t>
            </a:r>
            <a:r>
              <a:rPr kumimoji="1" lang="en-US" altLang="zh-CN" dirty="0"/>
              <a:t>ensures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A51417"/>
                </a:solidFill>
              </a:rPr>
              <a:t>final</a:t>
            </a:r>
            <a:r>
              <a:rPr kumimoji="1" lang="zh-CN" altLang="en-US" dirty="0">
                <a:solidFill>
                  <a:srgbClr val="A51417"/>
                </a:solidFill>
              </a:rPr>
              <a:t> </a:t>
            </a:r>
            <a:r>
              <a:rPr kumimoji="1" lang="en-US" altLang="zh-CN" dirty="0">
                <a:solidFill>
                  <a:srgbClr val="A51417"/>
                </a:solidFill>
              </a:rPr>
              <a:t>colors</a:t>
            </a:r>
            <a:r>
              <a:rPr kumimoji="1" lang="zh-CN" altLang="en-US" dirty="0">
                <a:solidFill>
                  <a:srgbClr val="A51417"/>
                </a:solidFill>
              </a:rPr>
              <a:t> </a:t>
            </a:r>
            <a:r>
              <a:rPr kumimoji="1" lang="en-US" altLang="zh-CN" dirty="0">
                <a:solidFill>
                  <a:srgbClr val="A51417"/>
                </a:solidFill>
              </a:rPr>
              <a:t>also</a:t>
            </a:r>
            <a:r>
              <a:rPr kumimoji="1" lang="zh-CN" altLang="en-US" dirty="0">
                <a:solidFill>
                  <a:srgbClr val="A51417"/>
                </a:solidFill>
              </a:rPr>
              <a:t> </a:t>
            </a:r>
            <a:r>
              <a:rPr kumimoji="1" lang="en-US" altLang="zh-CN" dirty="0">
                <a:solidFill>
                  <a:srgbClr val="A51417"/>
                </a:solidFill>
              </a:rPr>
              <a:t>observe</a:t>
            </a:r>
            <a:r>
              <a:rPr kumimoji="1" lang="zh-CN" altLang="en-US" dirty="0">
                <a:solidFill>
                  <a:srgbClr val="A51417"/>
                </a:solidFill>
              </a:rPr>
              <a:t> </a:t>
            </a:r>
            <a:r>
              <a:rPr kumimoji="1" lang="en-US" altLang="zh-CN" dirty="0">
                <a:solidFill>
                  <a:srgbClr val="A51417"/>
                </a:solidFill>
              </a:rPr>
              <a:t>the</a:t>
            </a:r>
            <a:r>
              <a:rPr kumimoji="1" lang="zh-CN" altLang="en-US" dirty="0">
                <a:solidFill>
                  <a:srgbClr val="A51417"/>
                </a:solidFill>
              </a:rPr>
              <a:t> </a:t>
            </a:r>
            <a:r>
              <a:rPr kumimoji="1" lang="en-US" altLang="zh-CN" dirty="0">
                <a:solidFill>
                  <a:srgbClr val="A51417"/>
                </a:solidFill>
              </a:rPr>
              <a:t>initial</a:t>
            </a:r>
            <a:r>
              <a:rPr kumimoji="1" lang="zh-CN" altLang="en-US" dirty="0">
                <a:solidFill>
                  <a:srgbClr val="A51417"/>
                </a:solidFill>
              </a:rPr>
              <a:t> </a:t>
            </a:r>
            <a:r>
              <a:rPr kumimoji="1" lang="en-US" altLang="zh-CN" dirty="0">
                <a:solidFill>
                  <a:srgbClr val="A51417"/>
                </a:solidFill>
              </a:rPr>
              <a:t>color</a:t>
            </a:r>
            <a:r>
              <a:rPr kumimoji="1" lang="zh-CN" altLang="en-US" dirty="0">
                <a:solidFill>
                  <a:srgbClr val="A51417"/>
                </a:solidFill>
              </a:rPr>
              <a:t> </a:t>
            </a:r>
            <a:r>
              <a:rPr kumimoji="1" lang="en-US" altLang="zh-CN" dirty="0">
                <a:solidFill>
                  <a:srgbClr val="A51417"/>
                </a:solidFill>
              </a:rPr>
              <a:t>order</a:t>
            </a:r>
            <a:r>
              <a:rPr kumimoji="1" lang="en-US" altLang="zh-CN" dirty="0" smtClean="0"/>
              <a:t>.</a:t>
            </a:r>
            <a:endParaRPr kumimoji="1"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6" y="2343689"/>
            <a:ext cx="7156934" cy="6948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5" y="3314640"/>
            <a:ext cx="7162617" cy="932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85" y="4522983"/>
            <a:ext cx="7156935" cy="440427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87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The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Weisfeiler</a:t>
            </a:r>
            <a:r>
              <a:rPr lang="en-US" altLang="zh-CN" dirty="0">
                <a:solidFill>
                  <a:srgbClr val="C00000"/>
                </a:solidFill>
              </a:rPr>
              <a:t>-Lehman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Algorithm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044" y="1421255"/>
            <a:ext cx="74984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However,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classical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WL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CN" dirty="0">
              <a:solidFill>
                <a:srgbClr val="C0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</a:rPr>
              <a:t>S</a:t>
            </a:r>
            <a:r>
              <a:rPr kumimoji="1" lang="en-US" altLang="zh-CN" dirty="0" smtClean="0">
                <a:solidFill>
                  <a:srgbClr val="C00000"/>
                </a:solidFill>
              </a:rPr>
              <a:t>low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needs iteratively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read,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possibly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signature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strings.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r>
              <a:rPr kumimoji="1" lang="en-US" altLang="zh-CN" dirty="0" smtClean="0">
                <a:solidFill>
                  <a:srgbClr val="C00000"/>
                </a:solidFill>
              </a:rPr>
              <a:t>Hashing</a:t>
            </a:r>
            <a:r>
              <a:rPr kumimoji="1" lang="en-US" altLang="zh-CN" dirty="0">
                <a:solidFill>
                  <a:srgbClr val="C00000"/>
                </a:solidFill>
              </a:rPr>
              <a:t>-</a:t>
            </a:r>
            <a:r>
              <a:rPr kumimoji="1" lang="en-US" altLang="zh-CN" dirty="0" smtClean="0">
                <a:solidFill>
                  <a:srgbClr val="C00000"/>
                </a:solidFill>
              </a:rPr>
              <a:t>WL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use a perfect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map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unique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signatures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unique real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values.</a:t>
            </a:r>
          </a:p>
        </p:txBody>
      </p:sp>
      <p:sp>
        <p:nvSpPr>
          <p:cNvPr id="9" name="矩形 8"/>
          <p:cNvSpPr/>
          <p:nvPr/>
        </p:nvSpPr>
        <p:spPr>
          <a:xfrm>
            <a:off x="1044306" y="4595956"/>
            <a:ext cx="70061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/>
              <a:t>Kristian </a:t>
            </a:r>
            <a:r>
              <a:rPr kumimoji="1" lang="en-US" altLang="zh-CN" sz="1400" dirty="0" err="1"/>
              <a:t>Kersting</a:t>
            </a:r>
            <a:r>
              <a:rPr kumimoji="1" lang="en-US" altLang="zh-CN" sz="1400" dirty="0"/>
              <a:t>, Martin </a:t>
            </a:r>
            <a:r>
              <a:rPr kumimoji="1" lang="en-US" altLang="zh-CN" sz="1400" dirty="0" err="1"/>
              <a:t>Mladenov</a:t>
            </a:r>
            <a:r>
              <a:rPr kumimoji="1" lang="en-US" altLang="zh-CN" sz="1400" dirty="0"/>
              <a:t>, Roman </a:t>
            </a:r>
            <a:r>
              <a:rPr kumimoji="1" lang="en-US" altLang="zh-CN" sz="1400" dirty="0" smtClean="0"/>
              <a:t>Garnett, </a:t>
            </a:r>
            <a:r>
              <a:rPr kumimoji="1" lang="en-US" altLang="zh-CN" sz="1400" dirty="0"/>
              <a:t>and Martin Grohe. </a:t>
            </a:r>
            <a:r>
              <a:rPr kumimoji="1" lang="en-US" altLang="zh-CN" sz="1400" dirty="0" smtClean="0"/>
              <a:t>Power </a:t>
            </a:r>
            <a:r>
              <a:rPr kumimoji="1" lang="en-US" altLang="zh-CN" sz="1400" dirty="0"/>
              <a:t>Iterated Color </a:t>
            </a:r>
            <a:r>
              <a:rPr kumimoji="1" lang="en-US" altLang="zh-CN" sz="1400" dirty="0" smtClean="0"/>
              <a:t>Refinement. </a:t>
            </a:r>
            <a:r>
              <a:rPr kumimoji="1" lang="en-US" altLang="zh-CN" sz="1400" dirty="0"/>
              <a:t>In </a:t>
            </a:r>
            <a:r>
              <a:rPr kumimoji="1" lang="en-US" altLang="zh-CN" sz="1400" dirty="0" smtClean="0"/>
              <a:t>AAAI</a:t>
            </a:r>
            <a:r>
              <a:rPr kumimoji="1" lang="zh-CN" altLang="en-US" sz="1400" dirty="0"/>
              <a:t> </a:t>
            </a:r>
            <a:r>
              <a:rPr kumimoji="1" lang="en-US" altLang="zh-CN" sz="1400" dirty="0" smtClean="0"/>
              <a:t>(2014). </a:t>
            </a:r>
            <a:endParaRPr kumimoji="1" lang="en-US" altLang="zh-CN" sz="1400" dirty="0"/>
          </a:p>
        </p:txBody>
      </p:sp>
      <p:sp>
        <p:nvSpPr>
          <p:cNvPr id="10" name="矩形 9"/>
          <p:cNvSpPr/>
          <p:nvPr/>
        </p:nvSpPr>
        <p:spPr>
          <a:xfrm>
            <a:off x="552043" y="5539606"/>
            <a:ext cx="7394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Much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faster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/>
              <a:t>but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not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color</a:t>
            </a:r>
            <a:r>
              <a:rPr kumimoji="1" lang="zh-CN" altLang="en-US" dirty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order-preserving</a:t>
            </a:r>
            <a:r>
              <a:rPr kumimoji="1" lang="en-US" altLang="zh-CN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Sometimes </a:t>
            </a:r>
            <a:r>
              <a:rPr kumimoji="1" lang="en-US" altLang="zh-CN" dirty="0" smtClean="0">
                <a:solidFill>
                  <a:srgbClr val="C00000"/>
                </a:solidFill>
              </a:rPr>
              <a:t>does not converge</a:t>
            </a:r>
            <a:r>
              <a:rPr kumimoji="1" lang="en-US" altLang="zh-CN" dirty="0" smtClean="0"/>
              <a:t>.</a:t>
            </a:r>
            <a:endParaRPr kumimoji="1" lang="en-US" altLang="zh-CN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360" y="3901261"/>
            <a:ext cx="3662680" cy="620060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599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Palette-WL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Algorithm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2044" y="1421255"/>
            <a:ext cx="7498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solidFill>
                  <a:srgbClr val="C00000"/>
                </a:solidFill>
              </a:rPr>
              <a:t>Palette-WL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term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solidFill>
                  <a:srgbClr val="C00000"/>
                </a:solidFill>
              </a:rPr>
              <a:t>Still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a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perfect</a:t>
            </a:r>
            <a:r>
              <a:rPr kumimoji="1" lang="zh-CN" altLang="en-US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hashing</a:t>
            </a:r>
            <a:r>
              <a:rPr kumimoji="1" lang="en-US" altLang="zh-CN" dirty="0" smtClean="0"/>
              <a:t>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becomes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solidFill>
                  <a:srgbClr val="C00000"/>
                </a:solidFill>
              </a:rPr>
              <a:t>color</a:t>
            </a:r>
            <a:r>
              <a:rPr kumimoji="1" lang="en-US" altLang="zh-CN" dirty="0">
                <a:solidFill>
                  <a:srgbClr val="C00000"/>
                </a:solidFill>
              </a:rPr>
              <a:t>-</a:t>
            </a:r>
            <a:r>
              <a:rPr kumimoji="1" lang="en-US" altLang="zh-CN" dirty="0" smtClean="0">
                <a:solidFill>
                  <a:srgbClr val="C00000"/>
                </a:solidFill>
              </a:rPr>
              <a:t>order preserving</a:t>
            </a:r>
            <a:r>
              <a:rPr kumimoji="1" lang="en-US" altLang="zh-CN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71" y="1980757"/>
            <a:ext cx="5345391" cy="588700"/>
          </a:xfrm>
          <a:prstGeom prst="rect">
            <a:avLst/>
          </a:prstGeom>
        </p:spPr>
      </p:pic>
      <p:grpSp>
        <p:nvGrpSpPr>
          <p:cNvPr id="18" name="组 17"/>
          <p:cNvGrpSpPr/>
          <p:nvPr/>
        </p:nvGrpSpPr>
        <p:grpSpPr>
          <a:xfrm>
            <a:off x="720417" y="3559979"/>
            <a:ext cx="7218128" cy="2137608"/>
            <a:chOff x="706670" y="3607913"/>
            <a:chExt cx="7218128" cy="213760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785" y="4456638"/>
              <a:ext cx="7182013" cy="44161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2784" y="5297736"/>
              <a:ext cx="7182013" cy="44778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670" y="3607913"/>
              <a:ext cx="7218127" cy="443474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56"/>
          <a:stretch/>
        </p:blipFill>
        <p:spPr>
          <a:xfrm>
            <a:off x="7174764" y="1690922"/>
            <a:ext cx="1664512" cy="10795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文本框 13"/>
          <p:cNvSpPr txBox="1"/>
          <p:nvPr/>
        </p:nvSpPr>
        <p:spPr>
          <a:xfrm>
            <a:off x="7450668" y="2647045"/>
            <a:ext cx="13163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</a:t>
            </a:r>
            <a:r>
              <a:rPr kumimoji="1"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igure</a:t>
            </a:r>
            <a:r>
              <a:rPr kumimoji="1"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from</a:t>
            </a:r>
            <a:r>
              <a:rPr kumimoji="1"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kumimoji="1" lang="zh-CN" altLang="en-US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kumimoji="1"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</a:t>
            </a:r>
            <a:endParaRPr kumimoji="1" lang="zh-CN" altLang="en-US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6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Encoding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into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Adjacency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Matrix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7202" y="1417638"/>
            <a:ext cx="67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Overall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framework:</a:t>
            </a:r>
          </a:p>
        </p:txBody>
      </p:sp>
      <p:graphicFrame>
        <p:nvGraphicFramePr>
          <p:cNvPr id="96" name="表格 95"/>
          <p:cNvGraphicFramePr>
            <a:graphicFrameLocks noGrp="1"/>
          </p:cNvGraphicFramePr>
          <p:nvPr>
            <p:extLst/>
          </p:nvPr>
        </p:nvGraphicFramePr>
        <p:xfrm>
          <a:off x="6277789" y="2037418"/>
          <a:ext cx="1208476" cy="122074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2119"/>
                <a:gridCol w="302119"/>
                <a:gridCol w="302119"/>
                <a:gridCol w="302119"/>
              </a:tblGrid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5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59622" marR="59622" marT="29811" marB="2981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7" name="表格 96"/>
          <p:cNvGraphicFramePr>
            <a:graphicFrameLocks noGrp="1"/>
          </p:cNvGraphicFramePr>
          <p:nvPr>
            <p:extLst/>
          </p:nvPr>
        </p:nvGraphicFramePr>
        <p:xfrm>
          <a:off x="6296679" y="4144739"/>
          <a:ext cx="1208476" cy="1227812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302119"/>
                <a:gridCol w="302119"/>
                <a:gridCol w="302119"/>
                <a:gridCol w="302119"/>
              </a:tblGrid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95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altLang="en-US" sz="1600" b="1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1391" marR="61391" marT="30695" marB="3069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8" name="组 97"/>
          <p:cNvGrpSpPr/>
          <p:nvPr/>
        </p:nvGrpSpPr>
        <p:grpSpPr>
          <a:xfrm>
            <a:off x="799751" y="2150510"/>
            <a:ext cx="854617" cy="3132209"/>
            <a:chOff x="47911" y="211208"/>
            <a:chExt cx="854617" cy="3132209"/>
          </a:xfrm>
        </p:grpSpPr>
        <p:cxnSp>
          <p:nvCxnSpPr>
            <p:cNvPr id="99" name="直线连接符 98"/>
            <p:cNvCxnSpPr/>
            <p:nvPr/>
          </p:nvCxnSpPr>
          <p:spPr>
            <a:xfrm flipH="1">
              <a:off x="121784" y="2629184"/>
              <a:ext cx="94772" cy="527105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连接符 99"/>
            <p:cNvCxnSpPr/>
            <p:nvPr/>
          </p:nvCxnSpPr>
          <p:spPr>
            <a:xfrm flipH="1">
              <a:off x="210978" y="2638486"/>
              <a:ext cx="502649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连接符 100"/>
            <p:cNvCxnSpPr/>
            <p:nvPr/>
          </p:nvCxnSpPr>
          <p:spPr>
            <a:xfrm>
              <a:off x="691043" y="2638488"/>
              <a:ext cx="111778" cy="704929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连接符 101"/>
            <p:cNvCxnSpPr/>
            <p:nvPr/>
          </p:nvCxnSpPr>
          <p:spPr>
            <a:xfrm flipH="1">
              <a:off x="203918" y="2003042"/>
              <a:ext cx="502649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连接符 102"/>
            <p:cNvCxnSpPr/>
            <p:nvPr/>
          </p:nvCxnSpPr>
          <p:spPr>
            <a:xfrm flipV="1">
              <a:off x="686656" y="2029207"/>
              <a:ext cx="0" cy="599977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连接符 103"/>
            <p:cNvCxnSpPr/>
            <p:nvPr/>
          </p:nvCxnSpPr>
          <p:spPr>
            <a:xfrm rot="5400000">
              <a:off x="1338" y="1310376"/>
              <a:ext cx="891288" cy="48103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连接符 104"/>
            <p:cNvCxnSpPr/>
            <p:nvPr/>
          </p:nvCxnSpPr>
          <p:spPr>
            <a:xfrm rot="5400000">
              <a:off x="446981" y="864732"/>
              <a:ext cx="0" cy="481032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连接符 105"/>
            <p:cNvCxnSpPr/>
            <p:nvPr/>
          </p:nvCxnSpPr>
          <p:spPr>
            <a:xfrm rot="5400000" flipV="1">
              <a:off x="-247947" y="1552704"/>
              <a:ext cx="894912" cy="0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连接符 106"/>
            <p:cNvCxnSpPr/>
            <p:nvPr/>
          </p:nvCxnSpPr>
          <p:spPr>
            <a:xfrm rot="5400000" flipH="1">
              <a:off x="337690" y="754887"/>
              <a:ext cx="445644" cy="247821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连接符 107"/>
            <p:cNvCxnSpPr/>
            <p:nvPr/>
          </p:nvCxnSpPr>
          <p:spPr>
            <a:xfrm rot="5400000">
              <a:off x="101354" y="755662"/>
              <a:ext cx="445644" cy="240516"/>
            </a:xfrm>
            <a:prstGeom prst="line">
              <a:avLst/>
            </a:prstGeom>
            <a:ln w="349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连接符 108"/>
            <p:cNvCxnSpPr/>
            <p:nvPr/>
          </p:nvCxnSpPr>
          <p:spPr>
            <a:xfrm rot="5400000">
              <a:off x="352422" y="306605"/>
              <a:ext cx="438616" cy="247821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连接符 109"/>
            <p:cNvCxnSpPr/>
            <p:nvPr/>
          </p:nvCxnSpPr>
          <p:spPr>
            <a:xfrm flipH="1">
              <a:off x="672584" y="1494635"/>
              <a:ext cx="229944" cy="501900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连接符 110"/>
            <p:cNvCxnSpPr/>
            <p:nvPr/>
          </p:nvCxnSpPr>
          <p:spPr>
            <a:xfrm rot="5400000" flipV="1">
              <a:off x="-197668" y="701414"/>
              <a:ext cx="694547" cy="92581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连接符 111"/>
            <p:cNvCxnSpPr/>
            <p:nvPr/>
          </p:nvCxnSpPr>
          <p:spPr>
            <a:xfrm flipH="1">
              <a:off x="47911" y="2003042"/>
              <a:ext cx="155193" cy="385093"/>
            </a:xfrm>
            <a:prstGeom prst="line">
              <a:avLst/>
            </a:prstGeom>
            <a:ln w="34925" cmpd="sng">
              <a:solidFill>
                <a:schemeClr val="accent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椭圆 112"/>
            <p:cNvSpPr>
              <a:spLocks/>
            </p:cNvSpPr>
            <p:nvPr/>
          </p:nvSpPr>
          <p:spPr>
            <a:xfrm>
              <a:off x="96031" y="2525248"/>
              <a:ext cx="241048" cy="2376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4" name="椭圆 113"/>
            <p:cNvSpPr>
              <a:spLocks/>
            </p:cNvSpPr>
            <p:nvPr/>
          </p:nvSpPr>
          <p:spPr>
            <a:xfrm>
              <a:off x="572571" y="1886922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5" name="椭圆 114"/>
            <p:cNvSpPr>
              <a:spLocks/>
            </p:cNvSpPr>
            <p:nvPr/>
          </p:nvSpPr>
          <p:spPr>
            <a:xfrm rot="5400000">
              <a:off x="567010" y="2519687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6" name="椭圆 115"/>
            <p:cNvSpPr>
              <a:spLocks/>
            </p:cNvSpPr>
            <p:nvPr/>
          </p:nvSpPr>
          <p:spPr>
            <a:xfrm rot="5400000">
              <a:off x="90470" y="1881361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7" name="椭圆 116"/>
            <p:cNvSpPr>
              <a:spLocks/>
            </p:cNvSpPr>
            <p:nvPr/>
          </p:nvSpPr>
          <p:spPr>
            <a:xfrm>
              <a:off x="572571" y="994002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8" name="椭圆 117"/>
            <p:cNvSpPr>
              <a:spLocks/>
            </p:cNvSpPr>
            <p:nvPr/>
          </p:nvSpPr>
          <p:spPr>
            <a:xfrm>
              <a:off x="88976" y="993158"/>
              <a:ext cx="241048" cy="237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</a:gra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2000" dirty="0" smtClean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</a:t>
              </a:r>
              <a:endParaRPr kumimoji="1" lang="zh-CN" altLang="en-US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椭圆 118"/>
            <p:cNvSpPr>
              <a:spLocks/>
            </p:cNvSpPr>
            <p:nvPr/>
          </p:nvSpPr>
          <p:spPr>
            <a:xfrm rot="5400000">
              <a:off x="314049" y="533919"/>
              <a:ext cx="241048" cy="23760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 sz="14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20" name="组 119"/>
          <p:cNvGrpSpPr/>
          <p:nvPr/>
        </p:nvGrpSpPr>
        <p:grpSpPr>
          <a:xfrm>
            <a:off x="5231580" y="2451516"/>
            <a:ext cx="1093569" cy="2468565"/>
            <a:chOff x="4479740" y="512214"/>
            <a:chExt cx="1093569" cy="2468565"/>
          </a:xfrm>
        </p:grpSpPr>
        <p:sp>
          <p:nvSpPr>
            <p:cNvPr id="121" name="文本框 120"/>
            <p:cNvSpPr txBox="1"/>
            <p:nvPr/>
          </p:nvSpPr>
          <p:spPr>
            <a:xfrm>
              <a:off x="4479740" y="1469775"/>
              <a:ext cx="1093569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Data </a:t>
              </a:r>
            </a:p>
            <a:p>
              <a:pPr algn="ctr"/>
              <a:r>
                <a:rPr kumimoji="1" lang="en-US" altLang="zh-CN" sz="1846" b="1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encoding</a:t>
              </a:r>
              <a:endParaRPr kumimoji="1" lang="zh-CN" altLang="en-US" sz="1846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2" name="右箭头 121"/>
            <p:cNvSpPr/>
            <p:nvPr/>
          </p:nvSpPr>
          <p:spPr>
            <a:xfrm>
              <a:off x="4925080" y="512214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23" name="右箭头 122"/>
            <p:cNvSpPr/>
            <p:nvPr/>
          </p:nvSpPr>
          <p:spPr>
            <a:xfrm>
              <a:off x="4927460" y="2730646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</p:grpSp>
      <p:sp>
        <p:nvSpPr>
          <p:cNvPr id="125" name="文本框 124"/>
          <p:cNvSpPr txBox="1"/>
          <p:nvPr/>
        </p:nvSpPr>
        <p:spPr>
          <a:xfrm flipH="1">
            <a:off x="7583168" y="2430826"/>
            <a:ext cx="292781" cy="4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17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CN" altLang="en-US" sz="2417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 flipH="1">
            <a:off x="7594349" y="4544371"/>
            <a:ext cx="292781" cy="4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17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endParaRPr kumimoji="1" lang="zh-CN" altLang="en-US" sz="2417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74" name="组 173"/>
          <p:cNvGrpSpPr/>
          <p:nvPr/>
        </p:nvGrpSpPr>
        <p:grpSpPr>
          <a:xfrm>
            <a:off x="7719088" y="2974096"/>
            <a:ext cx="1027846" cy="1468888"/>
            <a:chOff x="7719088" y="2974096"/>
            <a:chExt cx="1027846" cy="1468888"/>
          </a:xfrm>
        </p:grpSpPr>
        <p:sp>
          <p:nvSpPr>
            <p:cNvPr id="127" name="文本框 126"/>
            <p:cNvSpPr txBox="1"/>
            <p:nvPr/>
          </p:nvSpPr>
          <p:spPr>
            <a:xfrm>
              <a:off x="7719088" y="3409077"/>
              <a:ext cx="1027846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Neural </a:t>
              </a:r>
            </a:p>
            <a:p>
              <a:pPr algn="ctr"/>
              <a:r>
                <a:rPr kumimoji="1" lang="en-US" altLang="zh-CN" sz="1846" b="1" dirty="0">
                  <a:solidFill>
                    <a:srgbClr val="C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network</a:t>
              </a:r>
              <a:endParaRPr kumimoji="1" lang="zh-CN" altLang="en-US" sz="1846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8" name="右箭头 127"/>
            <p:cNvSpPr/>
            <p:nvPr/>
          </p:nvSpPr>
          <p:spPr>
            <a:xfrm rot="2508872" flipV="1">
              <a:off x="7738813" y="2974096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29" name="右箭头 128"/>
            <p:cNvSpPr/>
            <p:nvPr/>
          </p:nvSpPr>
          <p:spPr>
            <a:xfrm rot="19091128">
              <a:off x="7738813" y="4192851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</p:grpSp>
      <p:grpSp>
        <p:nvGrpSpPr>
          <p:cNvPr id="130" name="组 129"/>
          <p:cNvGrpSpPr/>
          <p:nvPr/>
        </p:nvGrpSpPr>
        <p:grpSpPr>
          <a:xfrm>
            <a:off x="1815560" y="2000330"/>
            <a:ext cx="1790107" cy="3248224"/>
            <a:chOff x="1063720" y="61028"/>
            <a:chExt cx="1790107" cy="3248224"/>
          </a:xfrm>
        </p:grpSpPr>
        <p:sp>
          <p:nvSpPr>
            <p:cNvPr id="131" name="文本框 130"/>
            <p:cNvSpPr txBox="1"/>
            <p:nvPr/>
          </p:nvSpPr>
          <p:spPr>
            <a:xfrm>
              <a:off x="1063720" y="1469775"/>
              <a:ext cx="1236236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Extract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subgraphs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32" name="组 131"/>
            <p:cNvGrpSpPr/>
            <p:nvPr/>
          </p:nvGrpSpPr>
          <p:grpSpPr>
            <a:xfrm>
              <a:off x="2123806" y="61028"/>
              <a:ext cx="724642" cy="1588489"/>
              <a:chOff x="2547634" y="579420"/>
              <a:chExt cx="1079338" cy="2366018"/>
            </a:xfrm>
          </p:grpSpPr>
          <p:cxnSp>
            <p:nvCxnSpPr>
              <p:cNvPr id="143" name="直线连接符 142"/>
              <p:cNvCxnSpPr/>
              <p:nvPr/>
            </p:nvCxnSpPr>
            <p:spPr>
              <a:xfrm rot="5400000">
                <a:off x="2417102" y="1738503"/>
                <a:ext cx="1327553" cy="71648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连接符 143"/>
              <p:cNvCxnSpPr/>
              <p:nvPr/>
            </p:nvCxnSpPr>
            <p:spPr>
              <a:xfrm rot="5400000">
                <a:off x="3080878" y="1074726"/>
                <a:ext cx="0" cy="71648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连接符 144"/>
              <p:cNvCxnSpPr/>
              <p:nvPr/>
            </p:nvCxnSpPr>
            <p:spPr>
              <a:xfrm rot="5400000" flipV="1">
                <a:off x="2045797" y="2099445"/>
                <a:ext cx="1332951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连接符 145"/>
              <p:cNvCxnSpPr/>
              <p:nvPr/>
            </p:nvCxnSpPr>
            <p:spPr>
              <a:xfrm rot="5400000" flipH="1">
                <a:off x="2918091" y="911112"/>
                <a:ext cx="663776" cy="369123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连接符 146"/>
              <p:cNvCxnSpPr/>
              <p:nvPr/>
            </p:nvCxnSpPr>
            <p:spPr>
              <a:xfrm rot="5400000">
                <a:off x="2566074" y="912266"/>
                <a:ext cx="663776" cy="358243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椭圆 147"/>
              <p:cNvSpPr>
                <a:spLocks/>
              </p:cNvSpPr>
              <p:nvPr/>
            </p:nvSpPr>
            <p:spPr>
              <a:xfrm rot="5400000">
                <a:off x="2549859" y="2588971"/>
                <a:ext cx="359035" cy="3539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9" name="椭圆 148"/>
              <p:cNvSpPr>
                <a:spLocks/>
              </p:cNvSpPr>
              <p:nvPr/>
            </p:nvSpPr>
            <p:spPr>
              <a:xfrm>
                <a:off x="3267936" y="1267272"/>
                <a:ext cx="359036" cy="3539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A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0" name="椭圆 149"/>
              <p:cNvSpPr>
                <a:spLocks/>
              </p:cNvSpPr>
              <p:nvPr/>
            </p:nvSpPr>
            <p:spPr>
              <a:xfrm>
                <a:off x="2547634" y="1266014"/>
                <a:ext cx="359036" cy="3539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B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51" name="椭圆 150"/>
              <p:cNvSpPr>
                <a:spLocks/>
              </p:cNvSpPr>
              <p:nvPr/>
            </p:nvSpPr>
            <p:spPr>
              <a:xfrm rot="5400000">
                <a:off x="2882875" y="581988"/>
                <a:ext cx="359035" cy="3539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33" name="右箭头 132"/>
            <p:cNvSpPr/>
            <p:nvPr/>
          </p:nvSpPr>
          <p:spPr>
            <a:xfrm rot="20093546">
              <a:off x="1352872" y="873422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34" name="右箭头 133"/>
            <p:cNvSpPr/>
            <p:nvPr/>
          </p:nvSpPr>
          <p:spPr>
            <a:xfrm rot="1506454" flipV="1">
              <a:off x="1358890" y="2432271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grpSp>
          <p:nvGrpSpPr>
            <p:cNvPr id="135" name="组 134"/>
            <p:cNvGrpSpPr/>
            <p:nvPr/>
          </p:nvGrpSpPr>
          <p:grpSpPr>
            <a:xfrm>
              <a:off x="2135850" y="2426041"/>
              <a:ext cx="717977" cy="883211"/>
              <a:chOff x="2135850" y="2426041"/>
              <a:chExt cx="717977" cy="883211"/>
            </a:xfrm>
          </p:grpSpPr>
          <p:cxnSp>
            <p:nvCxnSpPr>
              <p:cNvPr id="136" name="直线连接符 135"/>
              <p:cNvCxnSpPr/>
              <p:nvPr/>
            </p:nvCxnSpPr>
            <p:spPr>
              <a:xfrm flipH="1">
                <a:off x="2254634" y="3184890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线连接符 136"/>
              <p:cNvCxnSpPr/>
              <p:nvPr/>
            </p:nvCxnSpPr>
            <p:spPr>
              <a:xfrm flipH="1">
                <a:off x="2247574" y="2549446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线连接符 137"/>
              <p:cNvCxnSpPr/>
              <p:nvPr/>
            </p:nvCxnSpPr>
            <p:spPr>
              <a:xfrm flipV="1">
                <a:off x="2730312" y="2575611"/>
                <a:ext cx="0" cy="599977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9" name="椭圆 138"/>
              <p:cNvSpPr>
                <a:spLocks/>
              </p:cNvSpPr>
              <p:nvPr/>
            </p:nvSpPr>
            <p:spPr>
              <a:xfrm>
                <a:off x="2139687" y="3071652"/>
                <a:ext cx="237600" cy="237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0" name="椭圆 139"/>
              <p:cNvSpPr>
                <a:spLocks/>
              </p:cNvSpPr>
              <p:nvPr/>
            </p:nvSpPr>
            <p:spPr>
              <a:xfrm>
                <a:off x="2616227" y="2433326"/>
                <a:ext cx="237600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rgbClr val="FF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C</a:t>
                </a:r>
                <a:endParaRPr kumimoji="1" lang="zh-CN" altLang="en-US" sz="200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1" name="椭圆 140"/>
              <p:cNvSpPr>
                <a:spLocks/>
              </p:cNvSpPr>
              <p:nvPr/>
            </p:nvSpPr>
            <p:spPr>
              <a:xfrm rot="5400000">
                <a:off x="2612390" y="3064367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42" name="椭圆 141"/>
              <p:cNvSpPr>
                <a:spLocks/>
              </p:cNvSpPr>
              <p:nvPr/>
            </p:nvSpPr>
            <p:spPr>
              <a:xfrm rot="5400000">
                <a:off x="2135850" y="2426041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 sz="140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grpSp>
        <p:nvGrpSpPr>
          <p:cNvPr id="152" name="组 151"/>
          <p:cNvGrpSpPr/>
          <p:nvPr/>
        </p:nvGrpSpPr>
        <p:grpSpPr>
          <a:xfrm>
            <a:off x="3663191" y="2000330"/>
            <a:ext cx="1736875" cy="3240939"/>
            <a:chOff x="2911351" y="61028"/>
            <a:chExt cx="1736875" cy="3240939"/>
          </a:xfrm>
        </p:grpSpPr>
        <p:sp>
          <p:nvSpPr>
            <p:cNvPr id="153" name="文本框 152"/>
            <p:cNvSpPr txBox="1"/>
            <p:nvPr/>
          </p:nvSpPr>
          <p:spPr>
            <a:xfrm>
              <a:off x="2911351" y="1469775"/>
              <a:ext cx="987771" cy="660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b="1">
                  <a:latin typeface="Times New Roman" charset="0"/>
                  <a:ea typeface="Times New Roman" charset="0"/>
                  <a:cs typeface="Times New Roman" charset="0"/>
                </a:rPr>
                <a:t>Graph </a:t>
              </a:r>
            </a:p>
            <a:p>
              <a:pPr algn="ctr"/>
              <a:r>
                <a:rPr kumimoji="1" lang="en-US" altLang="zh-CN" sz="1846" b="1" dirty="0">
                  <a:latin typeface="Times New Roman" charset="0"/>
                  <a:ea typeface="Times New Roman" charset="0"/>
                  <a:cs typeface="Times New Roman" charset="0"/>
                </a:rPr>
                <a:t>labeling</a:t>
              </a:r>
              <a:endParaRPr kumimoji="1" lang="zh-CN" altLang="en-US" sz="1846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54" name="组 153"/>
            <p:cNvGrpSpPr/>
            <p:nvPr/>
          </p:nvGrpSpPr>
          <p:grpSpPr>
            <a:xfrm>
              <a:off x="3922273" y="61028"/>
              <a:ext cx="724642" cy="1585042"/>
              <a:chOff x="3922273" y="68313"/>
              <a:chExt cx="724642" cy="1585042"/>
            </a:xfrm>
          </p:grpSpPr>
          <p:cxnSp>
            <p:nvCxnSpPr>
              <p:cNvPr id="165" name="直线连接符 164"/>
              <p:cNvCxnSpPr/>
              <p:nvPr/>
            </p:nvCxnSpPr>
            <p:spPr>
              <a:xfrm rot="5400000">
                <a:off x="3834637" y="839210"/>
                <a:ext cx="891288" cy="481032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线连接符 165"/>
              <p:cNvCxnSpPr/>
              <p:nvPr/>
            </p:nvCxnSpPr>
            <p:spPr>
              <a:xfrm rot="5400000">
                <a:off x="4280280" y="393565"/>
                <a:ext cx="0" cy="481032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线连接符 166"/>
              <p:cNvCxnSpPr/>
              <p:nvPr/>
            </p:nvCxnSpPr>
            <p:spPr>
              <a:xfrm rot="5400000" flipV="1">
                <a:off x="3585351" y="1081538"/>
                <a:ext cx="894912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线连接符 167"/>
              <p:cNvCxnSpPr/>
              <p:nvPr/>
            </p:nvCxnSpPr>
            <p:spPr>
              <a:xfrm rot="5400000" flipH="1">
                <a:off x="4170989" y="283719"/>
                <a:ext cx="445644" cy="247821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线连接符 168"/>
              <p:cNvCxnSpPr/>
              <p:nvPr/>
            </p:nvCxnSpPr>
            <p:spPr>
              <a:xfrm rot="5400000">
                <a:off x="3934653" y="284493"/>
                <a:ext cx="445644" cy="240516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椭圆 169"/>
              <p:cNvSpPr>
                <a:spLocks/>
              </p:cNvSpPr>
              <p:nvPr/>
            </p:nvSpPr>
            <p:spPr>
              <a:xfrm>
                <a:off x="3929328" y="1415755"/>
                <a:ext cx="241048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1" name="椭圆 170"/>
              <p:cNvSpPr>
                <a:spLocks/>
              </p:cNvSpPr>
              <p:nvPr/>
            </p:nvSpPr>
            <p:spPr>
              <a:xfrm>
                <a:off x="4405867" y="522836"/>
                <a:ext cx="241048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2" name="椭圆 171"/>
              <p:cNvSpPr>
                <a:spLocks/>
              </p:cNvSpPr>
              <p:nvPr/>
            </p:nvSpPr>
            <p:spPr>
              <a:xfrm>
                <a:off x="3922273" y="521991"/>
                <a:ext cx="241048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73" name="椭圆 172"/>
              <p:cNvSpPr>
                <a:spLocks/>
              </p:cNvSpPr>
              <p:nvPr/>
            </p:nvSpPr>
            <p:spPr>
              <a:xfrm>
                <a:off x="4152907" y="68313"/>
                <a:ext cx="241048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155" name="右箭头 154"/>
            <p:cNvSpPr/>
            <p:nvPr/>
          </p:nvSpPr>
          <p:spPr>
            <a:xfrm>
              <a:off x="3175693" y="514708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sp>
          <p:nvSpPr>
            <p:cNvPr id="156" name="右箭头 155"/>
            <p:cNvSpPr/>
            <p:nvPr/>
          </p:nvSpPr>
          <p:spPr>
            <a:xfrm>
              <a:off x="3178074" y="2733140"/>
              <a:ext cx="395137" cy="250133"/>
            </a:xfrm>
            <a:prstGeom prst="rightArrow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74000">
                  <a:schemeClr val="accent3">
                    <a:lumMod val="45000"/>
                    <a:lumOff val="55000"/>
                  </a:schemeClr>
                </a:gs>
                <a:gs pos="83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816"/>
            </a:p>
          </p:txBody>
        </p:sp>
        <p:grpSp>
          <p:nvGrpSpPr>
            <p:cNvPr id="157" name="组 156"/>
            <p:cNvGrpSpPr/>
            <p:nvPr/>
          </p:nvGrpSpPr>
          <p:grpSpPr>
            <a:xfrm>
              <a:off x="3934086" y="2426041"/>
              <a:ext cx="714140" cy="875926"/>
              <a:chOff x="3934086" y="2433326"/>
              <a:chExt cx="714140" cy="875926"/>
            </a:xfrm>
          </p:grpSpPr>
          <p:cxnSp>
            <p:nvCxnSpPr>
              <p:cNvPr id="158" name="直线连接符 157"/>
              <p:cNvCxnSpPr/>
              <p:nvPr/>
            </p:nvCxnSpPr>
            <p:spPr>
              <a:xfrm flipH="1">
                <a:off x="4049033" y="3184890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线连接符 158"/>
              <p:cNvCxnSpPr/>
              <p:nvPr/>
            </p:nvCxnSpPr>
            <p:spPr>
              <a:xfrm flipH="1">
                <a:off x="4041973" y="2549446"/>
                <a:ext cx="502649" cy="0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线连接符 159"/>
              <p:cNvCxnSpPr/>
              <p:nvPr/>
            </p:nvCxnSpPr>
            <p:spPr>
              <a:xfrm flipV="1">
                <a:off x="4524711" y="2575611"/>
                <a:ext cx="0" cy="599977"/>
              </a:xfrm>
              <a:prstGeom prst="line">
                <a:avLst/>
              </a:prstGeom>
              <a:ln w="349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椭圆 160"/>
              <p:cNvSpPr>
                <a:spLocks/>
              </p:cNvSpPr>
              <p:nvPr/>
            </p:nvSpPr>
            <p:spPr>
              <a:xfrm>
                <a:off x="3934086" y="3071652"/>
                <a:ext cx="237600" cy="237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1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2" name="椭圆 161"/>
              <p:cNvSpPr>
                <a:spLocks/>
              </p:cNvSpPr>
              <p:nvPr/>
            </p:nvSpPr>
            <p:spPr>
              <a:xfrm>
                <a:off x="4410626" y="2433326"/>
                <a:ext cx="237600" cy="237600"/>
              </a:xfrm>
              <a:prstGeom prst="ellipse">
                <a:avLst/>
              </a:prstGeom>
              <a:gradFill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3" name="椭圆 162"/>
              <p:cNvSpPr>
                <a:spLocks/>
              </p:cNvSpPr>
              <p:nvPr/>
            </p:nvSpPr>
            <p:spPr>
              <a:xfrm>
                <a:off x="4410626" y="3071652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64" name="椭圆 163"/>
              <p:cNvSpPr>
                <a:spLocks/>
              </p:cNvSpPr>
              <p:nvPr/>
            </p:nvSpPr>
            <p:spPr>
              <a:xfrm>
                <a:off x="3934086" y="2433326"/>
                <a:ext cx="237600" cy="237600"/>
              </a:xfrm>
              <a:prstGeom prst="ellipse">
                <a:avLst/>
              </a:prstGeom>
              <a:solidFill>
                <a:schemeClr val="bg1"/>
              </a:solidFill>
              <a:ln w="34925"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60304" tIns="30152" rIns="60304" bIns="301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2000" dirty="0" smtClean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kumimoji="1" lang="zh-CN" alt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</p:grp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83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Encoding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into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Adjacency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Matrix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7202" y="1417638"/>
            <a:ext cx="67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Construct adjacency matrix using the converged WL colors</a:t>
            </a:r>
          </a:p>
        </p:txBody>
      </p:sp>
      <p:pic>
        <p:nvPicPr>
          <p:cNvPr id="194" name="图片 1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" y="2197441"/>
            <a:ext cx="7874000" cy="2206832"/>
          </a:xfrm>
          <a:prstGeom prst="rect">
            <a:avLst/>
          </a:prstGeom>
        </p:spPr>
      </p:pic>
      <p:sp>
        <p:nvSpPr>
          <p:cNvPr id="195" name="矩形 194"/>
          <p:cNvSpPr/>
          <p:nvPr/>
        </p:nvSpPr>
        <p:spPr>
          <a:xfrm>
            <a:off x="5457534" y="4322993"/>
            <a:ext cx="328006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/>
              <a:t>NN architecture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Three </a:t>
            </a:r>
            <a:r>
              <a:rPr kumimoji="1" lang="en-US" altLang="zh-CN" dirty="0"/>
              <a:t>fully-connected hidden layers with 32, 32, 16 hidden </a:t>
            </a:r>
            <a:r>
              <a:rPr kumimoji="1" lang="en-US" altLang="zh-CN" dirty="0" smtClean="0"/>
              <a:t>neurons.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err="1" smtClean="0"/>
              <a:t>ReLU</a:t>
            </a:r>
            <a:r>
              <a:rPr kumimoji="1" lang="en-US" altLang="zh-CN" dirty="0" smtClean="0"/>
              <a:t> nonlinearity.</a:t>
            </a:r>
            <a:endParaRPr kumimoji="1"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2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Visualization Experiments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8820"/>
          <a:stretch/>
        </p:blipFill>
        <p:spPr>
          <a:xfrm>
            <a:off x="692870" y="1714720"/>
            <a:ext cx="7439748" cy="500654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3320764" y="2126536"/>
            <a:ext cx="4811854" cy="20852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244073" y="1425495"/>
            <a:ext cx="302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frequent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</a:t>
            </a:r>
          </a:p>
          <a:p>
            <a:r>
              <a:rPr kumimoji="1" lang="en-US" altLang="zh-CN" dirty="0" smtClean="0"/>
              <a:t>enclosing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subgraphs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554658" y="6491963"/>
            <a:ext cx="105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dirty="0" smtClean="0"/>
              <a:t>eights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38931" y="1480205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3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regular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3970857" y="6137668"/>
            <a:ext cx="34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random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negative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092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Visualization Experiments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358" r="33462"/>
          <a:stretch/>
        </p:blipFill>
        <p:spPr>
          <a:xfrm>
            <a:off x="969919" y="1748660"/>
            <a:ext cx="6984130" cy="469993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3320764" y="2140391"/>
            <a:ext cx="4811854" cy="20852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15765" y="1346877"/>
            <a:ext cx="302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frequent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</a:t>
            </a:r>
          </a:p>
          <a:p>
            <a:r>
              <a:rPr kumimoji="1" lang="en-US" altLang="zh-CN" dirty="0" smtClean="0"/>
              <a:t>enclosing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subgraphs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554658" y="6242577"/>
            <a:ext cx="105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dirty="0" smtClean="0"/>
              <a:t>eights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05013" y="1314694"/>
            <a:ext cx="2958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A preferential-attachment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970857" y="6137668"/>
            <a:ext cx="34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random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negative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Visualization Experiments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820"/>
          <a:stretch/>
        </p:blipFill>
        <p:spPr>
          <a:xfrm>
            <a:off x="396455" y="1765376"/>
            <a:ext cx="7148803" cy="481074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3320764" y="2126536"/>
            <a:ext cx="4811854" cy="208525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44073" y="1425495"/>
            <a:ext cx="302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frequent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</a:t>
            </a:r>
          </a:p>
          <a:p>
            <a:r>
              <a:rPr kumimoji="1" lang="en-US" altLang="zh-CN" dirty="0" smtClean="0"/>
              <a:t>enclosing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subgraphs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554658" y="6297997"/>
            <a:ext cx="105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</a:t>
            </a:r>
            <a:r>
              <a:rPr kumimoji="1" lang="en-US" altLang="zh-CN" dirty="0" smtClean="0"/>
              <a:t>eights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838931" y="1452495"/>
            <a:ext cx="224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US-Air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970857" y="6123813"/>
            <a:ext cx="34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</a:t>
            </a:r>
            <a:r>
              <a:rPr kumimoji="1" lang="en-US" altLang="zh-CN" dirty="0" smtClean="0"/>
              <a:t>wo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random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negative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samples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0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WLNM</a:t>
            </a:r>
            <a:r>
              <a:rPr lang="en-US" dirty="0" smtClean="0">
                <a:solidFill>
                  <a:srgbClr val="C00000"/>
                </a:solidFill>
              </a:rPr>
              <a:t> vs Heuristic Methods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28</a:t>
            </a:fld>
            <a:endParaRPr kumimoji="1"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916275"/>
              </p:ext>
            </p:extLst>
          </p:nvPr>
        </p:nvGraphicFramePr>
        <p:xfrm>
          <a:off x="70339" y="1784529"/>
          <a:ext cx="8983230" cy="1772587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605404"/>
                <a:gridCol w="605404"/>
                <a:gridCol w="605404"/>
                <a:gridCol w="605404"/>
                <a:gridCol w="605404"/>
                <a:gridCol w="605404"/>
                <a:gridCol w="605404"/>
                <a:gridCol w="605404"/>
                <a:gridCol w="605404"/>
                <a:gridCol w="605404"/>
                <a:gridCol w="605404"/>
                <a:gridCol w="605404"/>
                <a:gridCol w="605404"/>
                <a:gridCol w="1112978"/>
              </a:tblGrid>
              <a:tr h="2262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Dataset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Jaccard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Katz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SBM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MF-c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MF-r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100" b="1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WLNM (</a:t>
                      </a:r>
                      <a:r>
                        <a:rPr lang="mr-IN" sz="1100" b="1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</a:t>
                      </a:r>
                      <a:r>
                        <a:rPr lang="mr-IN" sz="1100" b="1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=10)</a:t>
                      </a:r>
                      <a:endParaRPr lang="mr-IN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</a:tr>
              <a:tr h="19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USAir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0.903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0.956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0.894</a:t>
                      </a:r>
                      <a:endParaRPr lang="cs-CZ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0.931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0.782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0.849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0.958</a:t>
                      </a:r>
                      <a:endParaRPr lang="nb-NO" sz="11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</a:tr>
              <a:tr h="19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0.682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0.582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0.636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0.72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0.984</a:t>
                      </a:r>
                      <a:endParaRPr lang="nb-NO" sz="1100" b="1" i="0" u="none" strike="noStrike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</a:tr>
              <a:tr h="19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PB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0.873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0.923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0.901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0.883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0.773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0.938</a:t>
                      </a:r>
                      <a:endParaRPr lang="nb-NO" sz="11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0.943</a:t>
                      </a:r>
                      <a:endParaRPr lang="it-IT" sz="11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0.933</a:t>
                      </a:r>
                      <a:endParaRPr lang="nb-NO" sz="11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</a:tr>
              <a:tr h="19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Yeast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0.824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0.831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0.881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0.956</a:t>
                      </a:r>
                      <a:endParaRPr lang="nb-NO" sz="1100" b="1" i="0" u="none" strike="noStrike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</a:tr>
              <a:tr h="19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C.ele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0.848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0.792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0.864</a:t>
                      </a:r>
                      <a:endParaRPr lang="nb-NO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0.868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0.755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0.864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0.901</a:t>
                      </a:r>
                      <a:endParaRPr lang="nb-NO" sz="11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0.867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0.832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0.844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0.859</a:t>
                      </a:r>
                      <a:endParaRPr lang="nb-NO" sz="11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</a:tr>
              <a:tr h="19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Power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0.441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0.657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0.845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0.664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0.763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0.665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0.524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0.517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0.848</a:t>
                      </a:r>
                      <a:endParaRPr lang="nb-NO" sz="1100" b="1" i="0" u="none" strike="noStrike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</a:tr>
              <a:tr h="19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Router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0.561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0.561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0.561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0.561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0.471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0.378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0.926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0.367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0.779</a:t>
                      </a:r>
                      <a:endParaRPr lang="fi-FI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0.783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0.944</a:t>
                      </a:r>
                      <a:endParaRPr lang="it-IT" sz="1100" b="1" i="0" u="none" strike="noStrike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</a:tr>
              <a:tr h="19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E.coli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l-PL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0.806</a:t>
                      </a:r>
                      <a:endParaRPr lang="pl-PL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0.958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0.912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0.929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0.889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0.954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0.637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0.939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0.909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0.916</a:t>
                      </a:r>
                      <a:endParaRPr lang="nb-NO" sz="11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1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0.971</a:t>
                      </a:r>
                      <a:endParaRPr lang="nb-NO" sz="11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596119" y="3557116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/>
              <a:t>Best results in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red</a:t>
            </a:r>
            <a:r>
              <a:rPr kumimoji="1" lang="en-US" altLang="zh-CN" sz="1200" dirty="0" smtClean="0"/>
              <a:t>.</a:t>
            </a:r>
            <a:endParaRPr kumimoji="1" lang="zh-CN" altLang="en-US" sz="1200" dirty="0"/>
          </a:p>
        </p:txBody>
      </p:sp>
      <p:sp>
        <p:nvSpPr>
          <p:cNvPr id="12" name="矩形 11"/>
          <p:cNvSpPr/>
          <p:nvPr/>
        </p:nvSpPr>
        <p:spPr>
          <a:xfrm>
            <a:off x="467202" y="3939873"/>
            <a:ext cx="84154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Observations:</a:t>
            </a:r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WLNM outperforms all baselines on 6 out of 8 datasets.</a:t>
            </a:r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WLNM performs very well on Power and Router, on which few existing heuristics can perform significantly better than random guess.</a:t>
            </a:r>
            <a:endParaRPr kumimoji="1"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0340" y="2984360"/>
            <a:ext cx="8983230" cy="39757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958294" y="1784529"/>
            <a:ext cx="1095275" cy="177258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no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98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WLNM vs WLLR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29</a:t>
            </a:fld>
            <a:endParaRPr kumimoji="1" lang="zh-CN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685878"/>
              </p:ext>
            </p:extLst>
          </p:nvPr>
        </p:nvGraphicFramePr>
        <p:xfrm>
          <a:off x="1043493" y="1763155"/>
          <a:ext cx="2332755" cy="2539719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777585"/>
                <a:gridCol w="777585"/>
                <a:gridCol w="777585"/>
              </a:tblGrid>
              <a:tr h="282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Dataset</a:t>
                      </a: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WLLR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WLNM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82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USAir</a:t>
                      </a: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0.896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0.958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82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NS</a:t>
                      </a: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0.862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0.984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82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PB</a:t>
                      </a: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0.827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0.933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82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Yeast</a:t>
                      </a: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0.854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0.956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82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C.ele</a:t>
                      </a:r>
                      <a:endParaRPr lang="en-US" sz="1400" u="none" strike="noStrike" kern="1200" dirty="0">
                        <a:solidFill>
                          <a:schemeClr val="dk1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0.803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0.859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82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Power</a:t>
                      </a: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0.778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0.848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82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Router</a:t>
                      </a: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0.897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0.944</a:t>
                      </a:r>
                      <a:endParaRPr lang="it-IT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82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kern="1200" dirty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E.coli</a:t>
                      </a:r>
                    </a:p>
                  </a:txBody>
                  <a:tcPr marL="4474" marR="4474" marT="447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0.894</a:t>
                      </a:r>
                      <a:endParaRPr lang="cs-CZ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0.971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500711" y="1763155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/>
              <a:t>Best results in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red</a:t>
            </a:r>
            <a:r>
              <a:rPr kumimoji="1" lang="en-US" altLang="zh-CN" sz="1400" dirty="0" smtClean="0"/>
              <a:t>.</a:t>
            </a:r>
            <a:endParaRPr kumimoji="1"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3500711" y="2077566"/>
            <a:ext cx="4203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smtClean="0"/>
              <a:t>WLLR: train logistic regression models on the adjacency matrices instead of neural networks.</a:t>
            </a:r>
            <a:endParaRPr kumimoji="1" lang="en-US" altLang="zh-CN" sz="1400" dirty="0"/>
          </a:p>
        </p:txBody>
      </p:sp>
      <p:sp>
        <p:nvSpPr>
          <p:cNvPr id="13" name="矩形 12"/>
          <p:cNvSpPr/>
          <p:nvPr/>
        </p:nvSpPr>
        <p:spPr>
          <a:xfrm>
            <a:off x="632372" y="4501540"/>
            <a:ext cx="78829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Observations:</a:t>
            </a:r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WLNM outperforms WLLR on all datasets.</a:t>
            </a:r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Deep neural networks can learn more complex topological patterns which foster the formation of links.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487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Link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Prediction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(LP)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Problem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202" y="1550670"/>
            <a:ext cx="6477000" cy="44069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9600" y="5151120"/>
            <a:ext cx="1402080" cy="2235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3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59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Palette-WL vs Other Graph </a:t>
            </a:r>
            <a:r>
              <a:rPr lang="en-US" dirty="0" err="1" smtClean="0">
                <a:solidFill>
                  <a:srgbClr val="C00000"/>
                </a:solidFill>
              </a:rPr>
              <a:t>Labelings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17758" y="1812151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 smtClean="0"/>
              <a:t>Best results in </a:t>
            </a:r>
            <a:r>
              <a:rPr kumimoji="1" lang="en-US" altLang="zh-CN" sz="1400" dirty="0" smtClean="0">
                <a:solidFill>
                  <a:srgbClr val="FF0000"/>
                </a:solidFill>
              </a:rPr>
              <a:t>red</a:t>
            </a:r>
            <a:r>
              <a:rPr kumimoji="1" lang="en-US" altLang="zh-CN" sz="1400" dirty="0" smtClean="0"/>
              <a:t>.</a:t>
            </a:r>
            <a:endParaRPr kumimoji="1" lang="zh-CN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6417758" y="2230461"/>
            <a:ext cx="239464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err="1" smtClean="0"/>
              <a:t>Nauty</a:t>
            </a:r>
            <a:r>
              <a:rPr kumimoji="1" lang="en-US" altLang="zh-CN" sz="1400" dirty="0" smtClean="0"/>
              <a:t>: a graph canonization</a:t>
            </a:r>
          </a:p>
          <a:p>
            <a:r>
              <a:rPr kumimoji="1" lang="en-US" altLang="zh-CN" sz="1400" dirty="0" smtClean="0"/>
              <a:t>software that outputs canonical labeling. </a:t>
            </a:r>
          </a:p>
        </p:txBody>
      </p:sp>
      <p:sp>
        <p:nvSpPr>
          <p:cNvPr id="13" name="矩形 12"/>
          <p:cNvSpPr/>
          <p:nvPr/>
        </p:nvSpPr>
        <p:spPr>
          <a:xfrm>
            <a:off x="632372" y="4149851"/>
            <a:ext cx="788297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solidFill>
                  <a:srgbClr val="C00000"/>
                </a:solidFill>
              </a:rPr>
              <a:t>Observations:</a:t>
            </a:r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Palette-WL achieves the best results among all graph </a:t>
            </a:r>
            <a:r>
              <a:rPr kumimoji="1" lang="en-US" altLang="zh-CN" dirty="0" err="1" smtClean="0"/>
              <a:t>labelings</a:t>
            </a:r>
            <a:r>
              <a:rPr kumimoji="1" lang="en-US" altLang="zh-CN" dirty="0" smtClean="0"/>
              <a:t>.</a:t>
            </a:r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Hashing-WL is much worse since it is not color order-preserving.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 smtClean="0"/>
              <a:t>Canonical labeling (</a:t>
            </a:r>
            <a:r>
              <a:rPr kumimoji="1" lang="en-US" altLang="zh-CN" dirty="0" err="1" smtClean="0"/>
              <a:t>Nauty</a:t>
            </a:r>
            <a:r>
              <a:rPr kumimoji="1" lang="en-US" altLang="zh-CN" dirty="0" smtClean="0"/>
              <a:t>) and random labeling are not comparable.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80919"/>
              </p:ext>
            </p:extLst>
          </p:nvPr>
        </p:nvGraphicFramePr>
        <p:xfrm>
          <a:off x="602228" y="1835533"/>
          <a:ext cx="5708140" cy="206091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141628"/>
                <a:gridCol w="1141628"/>
                <a:gridCol w="1141628"/>
                <a:gridCol w="1141628"/>
                <a:gridCol w="1141628"/>
              </a:tblGrid>
              <a:tr h="228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Dataset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Palette-WL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Hashing-WL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Nauty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Random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28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USAir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0.958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0.758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0.767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0.607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28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0.984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0.881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0.896</a:t>
                      </a:r>
                      <a:endParaRPr lang="it-IT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0.738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28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0.933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0.726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0.725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0.609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28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Yeast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0.956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0.743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0.764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0.654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28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C.ele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0.859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0.634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0.631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0.555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28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Power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0.848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0.665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0.641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28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Router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0.944</a:t>
                      </a:r>
                      <a:endParaRPr lang="it-IT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0.622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0.555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0.64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  <a:tr h="2289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E.coli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0.971</a:t>
                      </a:r>
                      <a:endParaRPr lang="nb-NO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0.838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u="none" strike="noStrike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0.773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6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7202" y="437444"/>
            <a:ext cx="7237465" cy="980194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Conclusions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202" y="1417638"/>
            <a:ext cx="75550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Instead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heuristic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scores,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WLNM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automatically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graph features for link prediction from links’ enclosing subgraphs.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color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order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preserving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hashing-based WL,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called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Palette-WL,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impose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vertex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ordering.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Outperform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all heuristic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methods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 most benchmark datasets.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Perform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well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where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few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existing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heuristics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well.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A next-generation link prediction method,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state-of-the-art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universality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across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different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networks.</a:t>
            </a:r>
            <a:endParaRPr kumimoji="1" lang="en-US" altLang="zh-CN" dirty="0"/>
          </a:p>
          <a:p>
            <a:pPr marL="285750" indent="-285750">
              <a:buFont typeface="Arial" charset="0"/>
              <a:buChar char="•"/>
            </a:pPr>
            <a:endParaRPr kumimoji="1"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78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380084" y="2337723"/>
            <a:ext cx="2558803" cy="980194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Thanks!</a:t>
            </a:r>
            <a:br>
              <a:rPr kumimoji="1" lang="en-US" altLang="zh-CN" dirty="0" smtClean="0"/>
            </a:br>
            <a:r>
              <a:rPr kumimoji="1" lang="en-US" altLang="zh-CN" dirty="0" smtClean="0"/>
              <a:t>Questions?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32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67778" y="5709475"/>
            <a:ext cx="810399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400" dirty="0" smtClean="0"/>
              <a:t>Acknowledgments: </a:t>
            </a:r>
          </a:p>
          <a:p>
            <a:r>
              <a:rPr kumimoji="1" lang="en-US" altLang="zh-CN" sz="1400" dirty="0" smtClean="0"/>
              <a:t>This work is supported in part by the DBI-1356669</a:t>
            </a:r>
            <a:r>
              <a:rPr kumimoji="1" lang="en-US" altLang="zh-CN" sz="1400" dirty="0"/>
              <a:t>, SCH-1343896, III-1526012, and SCH-1622678 grants from the National Science Foundation of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48745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Link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Prediction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(LP)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Problem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" y="1534160"/>
            <a:ext cx="2527637" cy="330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374" y="1534160"/>
            <a:ext cx="4590290" cy="4079074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57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Heuristic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Methods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for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LP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8962" y="1332320"/>
            <a:ext cx="5598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Calculate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proximity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pair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nodes.</a:t>
            </a:r>
          </a:p>
          <a:p>
            <a:endParaRPr kumimoji="1" lang="en-US" altLang="zh-CN" b="1" dirty="0" smtClean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E2E2E2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2164650" y="1917691"/>
            <a:ext cx="4776324" cy="46523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9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Heuristic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Methods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for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LP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7202" y="1417638"/>
                <a:ext cx="679719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Notations:</a:t>
                </a:r>
                <a:r>
                  <a:rPr kumimoji="1"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kumimoji="1" lang="zh-CN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𝛤</m:t>
                    </m:r>
                    <m:d>
                      <m:dPr>
                        <m:ctrlP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neighbor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set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x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in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graph</a:t>
                </a:r>
                <a:endParaRPr kumimoji="1" lang="en-US" altLang="zh-CN" dirty="0"/>
              </a:p>
              <a:p>
                <a:endParaRPr kumimoji="1" lang="en-US" altLang="zh-CN" dirty="0" smtClean="0"/>
              </a:p>
              <a:p>
                <a:endParaRPr kumimoji="1" lang="en-US" altLang="zh-CN" dirty="0"/>
              </a:p>
              <a:p>
                <a:pPr marL="285750" indent="-285750">
                  <a:buFont typeface="Arial" charset="0"/>
                  <a:buChar char="•"/>
                </a:pPr>
                <a:r>
                  <a:rPr kumimoji="1" lang="en-US" altLang="zh-CN" dirty="0"/>
                  <a:t>T</a:t>
                </a:r>
                <a:r>
                  <a:rPr kumimoji="1" lang="en-US" altLang="zh-CN" dirty="0" smtClean="0"/>
                  <a:t>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c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ommon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neighbors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(CN)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/>
                  <a:t>heuristic:</a:t>
                </a:r>
                <a:r>
                  <a:rPr kumimoji="1" lang="zh-CN" altLang="en-US" dirty="0" smtClean="0"/>
                  <a:t> </a:t>
                </a:r>
                <a:r>
                  <a:rPr lang="hr-HR" altLang="zh-CN" dirty="0" smtClean="0"/>
                  <a:t>|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𝛤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hr-HR" altLang="zh-CN" dirty="0"/>
                  <a:t> ∩</a:t>
                </a:r>
                <a14:m>
                  <m:oMath xmlns:m="http://schemas.openxmlformats.org/officeDocument/2006/math">
                    <m:r>
                      <a:rPr kumimoji="1" lang="zh-CN" altLang="en-US" dirty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𝛤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kumimoji="1"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hr-HR" altLang="zh-CN" dirty="0"/>
                  <a:t>| 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02" y="1417638"/>
                <a:ext cx="6797198" cy="1477328"/>
              </a:xfrm>
              <a:prstGeom prst="rect">
                <a:avLst/>
              </a:prstGeom>
              <a:blipFill rotWithShape="0">
                <a:blip r:embed="rId3"/>
                <a:stretch>
                  <a:fillRect l="-807" t="-2479" b="-1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4337324" y="3394253"/>
            <a:ext cx="422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likely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link</a:t>
            </a:r>
          </a:p>
          <a:p>
            <a:r>
              <a:rPr kumimoji="1" lang="en-US" altLang="zh-CN" dirty="0" smtClean="0"/>
              <a:t>if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many 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neighbors.</a:t>
            </a: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2136032" y="3035082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705786" y="4550432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2717831" y="4502752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211034" y="3808074"/>
            <a:ext cx="203200" cy="203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2898652" y="3917540"/>
            <a:ext cx="203200" cy="203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1240792" y="3035082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645477" y="3253360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637952" y="4302195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1132704" y="4730783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561973" y="3120402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433167" y="4644705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线连接符 27"/>
          <p:cNvCxnSpPr>
            <a:stCxn id="16" idx="7"/>
            <a:endCxn id="11" idx="3"/>
          </p:cNvCxnSpPr>
          <p:nvPr/>
        </p:nvCxnSpPr>
        <p:spPr>
          <a:xfrm flipV="1">
            <a:off x="1384476" y="3208524"/>
            <a:ext cx="781314" cy="6293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23" idx="7"/>
            <a:endCxn id="16" idx="3"/>
          </p:cNvCxnSpPr>
          <p:nvPr/>
        </p:nvCxnSpPr>
        <p:spPr>
          <a:xfrm flipV="1">
            <a:off x="811394" y="3981516"/>
            <a:ext cx="429398" cy="350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>
            <a:stCxn id="16" idx="5"/>
            <a:endCxn id="12" idx="1"/>
          </p:cNvCxnSpPr>
          <p:nvPr/>
        </p:nvCxnSpPr>
        <p:spPr>
          <a:xfrm>
            <a:off x="1384476" y="3981516"/>
            <a:ext cx="351068" cy="598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4" idx="0"/>
            <a:endCxn id="16" idx="4"/>
          </p:cNvCxnSpPr>
          <p:nvPr/>
        </p:nvCxnSpPr>
        <p:spPr>
          <a:xfrm flipV="1">
            <a:off x="1234304" y="4011274"/>
            <a:ext cx="78330" cy="719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16" idx="0"/>
            <a:endCxn id="20" idx="4"/>
          </p:cNvCxnSpPr>
          <p:nvPr/>
        </p:nvCxnSpPr>
        <p:spPr>
          <a:xfrm flipV="1">
            <a:off x="1312634" y="3238282"/>
            <a:ext cx="29758" cy="569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22" idx="5"/>
            <a:endCxn id="16" idx="1"/>
          </p:cNvCxnSpPr>
          <p:nvPr/>
        </p:nvCxnSpPr>
        <p:spPr>
          <a:xfrm>
            <a:off x="818919" y="3426802"/>
            <a:ext cx="421873" cy="411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>
            <a:stCxn id="11" idx="5"/>
            <a:endCxn id="18" idx="1"/>
          </p:cNvCxnSpPr>
          <p:nvPr/>
        </p:nvCxnSpPr>
        <p:spPr>
          <a:xfrm>
            <a:off x="2309474" y="3208524"/>
            <a:ext cx="618936" cy="738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>
            <a:stCxn id="14" idx="0"/>
            <a:endCxn id="18" idx="3"/>
          </p:cNvCxnSpPr>
          <p:nvPr/>
        </p:nvCxnSpPr>
        <p:spPr>
          <a:xfrm flipV="1">
            <a:off x="2819431" y="4090982"/>
            <a:ext cx="108979" cy="411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>
            <a:stCxn id="18" idx="5"/>
            <a:endCxn id="26" idx="1"/>
          </p:cNvCxnSpPr>
          <p:nvPr/>
        </p:nvCxnSpPr>
        <p:spPr>
          <a:xfrm>
            <a:off x="3072094" y="4090982"/>
            <a:ext cx="390831" cy="583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>
            <a:stCxn id="18" idx="7"/>
            <a:endCxn id="25" idx="3"/>
          </p:cNvCxnSpPr>
          <p:nvPr/>
        </p:nvCxnSpPr>
        <p:spPr>
          <a:xfrm flipV="1">
            <a:off x="3072094" y="3293844"/>
            <a:ext cx="519637" cy="653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>
            <a:stCxn id="12" idx="7"/>
            <a:endCxn id="18" idx="2"/>
          </p:cNvCxnSpPr>
          <p:nvPr/>
        </p:nvCxnSpPr>
        <p:spPr>
          <a:xfrm flipV="1">
            <a:off x="1879228" y="4019140"/>
            <a:ext cx="1019424" cy="561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线连接符 87"/>
          <p:cNvCxnSpPr>
            <a:stCxn id="16" idx="6"/>
            <a:endCxn id="14" idx="1"/>
          </p:cNvCxnSpPr>
          <p:nvPr/>
        </p:nvCxnSpPr>
        <p:spPr>
          <a:xfrm>
            <a:off x="1414234" y="3909674"/>
            <a:ext cx="1333355" cy="6228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/>
          <p:cNvCxnSpPr/>
          <p:nvPr/>
        </p:nvCxnSpPr>
        <p:spPr>
          <a:xfrm>
            <a:off x="1414234" y="3892090"/>
            <a:ext cx="1484418" cy="10946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3052326" y="3787402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y</a:t>
            </a:r>
            <a:endParaRPr kumimoji="1"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919299" y="3725008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98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Heuristic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Methods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for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LP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7202" y="1417638"/>
                <a:ext cx="6797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kumimoji="1" lang="en-US" altLang="zh-CN" dirty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>
                    <a:solidFill>
                      <a:srgbClr val="C00000"/>
                    </a:solidFill>
                  </a:rPr>
                  <a:t>preferential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attachment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(PA)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/>
                  <a:t>heuristic:</a:t>
                </a:r>
                <a:r>
                  <a:rPr kumimoji="1" lang="zh-CN" altLang="en-US" dirty="0"/>
                  <a:t> </a:t>
                </a:r>
                <a:r>
                  <a:rPr lang="hr-HR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𝛤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/>
                  <a:t>|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</m:oMath>
                </a14:m>
                <a:r>
                  <a:rPr lang="en-US" altLang="zh-CN" dirty="0"/>
                  <a:t>|</a:t>
                </a:r>
                <a14:m>
                  <m:oMath xmlns:m="http://schemas.openxmlformats.org/officeDocument/2006/math">
                    <m:r>
                      <a:rPr kumimoji="1"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𝛤</m:t>
                    </m:r>
                    <m:d>
                      <m:dPr>
                        <m:ctrlP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kumimoji="1" lang="en-US" altLang="zh-CN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hr-HR" altLang="zh-CN" dirty="0"/>
                  <a:t>|</a:t>
                </a:r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02" y="1417638"/>
                <a:ext cx="6797198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628"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>
            <a:spLocks noChangeAspect="1"/>
          </p:cNvSpPr>
          <p:nvPr/>
        </p:nvSpPr>
        <p:spPr>
          <a:xfrm>
            <a:off x="2000728" y="2469728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884906" y="3702505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033209" y="3778629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390154" y="2960147"/>
            <a:ext cx="203200" cy="203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077772" y="3069613"/>
            <a:ext cx="203200" cy="203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1419912" y="2187155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824597" y="2405433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817072" y="3454268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1311824" y="3882856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741357" y="2368136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612287" y="3796778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线连接符 27"/>
          <p:cNvCxnSpPr>
            <a:stCxn id="16" idx="7"/>
            <a:endCxn id="11" idx="3"/>
          </p:cNvCxnSpPr>
          <p:nvPr/>
        </p:nvCxnSpPr>
        <p:spPr>
          <a:xfrm flipV="1">
            <a:off x="1563596" y="2643170"/>
            <a:ext cx="466890" cy="346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23" idx="7"/>
            <a:endCxn id="16" idx="3"/>
          </p:cNvCxnSpPr>
          <p:nvPr/>
        </p:nvCxnSpPr>
        <p:spPr>
          <a:xfrm flipV="1">
            <a:off x="990514" y="3133589"/>
            <a:ext cx="429398" cy="350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>
            <a:stCxn id="16" idx="5"/>
            <a:endCxn id="12" idx="1"/>
          </p:cNvCxnSpPr>
          <p:nvPr/>
        </p:nvCxnSpPr>
        <p:spPr>
          <a:xfrm>
            <a:off x="1563596" y="3133589"/>
            <a:ext cx="351068" cy="598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4" idx="0"/>
            <a:endCxn id="16" idx="4"/>
          </p:cNvCxnSpPr>
          <p:nvPr/>
        </p:nvCxnSpPr>
        <p:spPr>
          <a:xfrm flipV="1">
            <a:off x="1413424" y="3163347"/>
            <a:ext cx="78330" cy="719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16" idx="0"/>
            <a:endCxn id="20" idx="4"/>
          </p:cNvCxnSpPr>
          <p:nvPr/>
        </p:nvCxnSpPr>
        <p:spPr>
          <a:xfrm flipV="1">
            <a:off x="1491754" y="2390355"/>
            <a:ext cx="29758" cy="569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22" idx="5"/>
            <a:endCxn id="16" idx="1"/>
          </p:cNvCxnSpPr>
          <p:nvPr/>
        </p:nvCxnSpPr>
        <p:spPr>
          <a:xfrm>
            <a:off x="998039" y="2578875"/>
            <a:ext cx="421873" cy="411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>
            <a:stCxn id="50" idx="4"/>
            <a:endCxn id="18" idx="0"/>
          </p:cNvCxnSpPr>
          <p:nvPr/>
        </p:nvCxnSpPr>
        <p:spPr>
          <a:xfrm>
            <a:off x="3058941" y="2484615"/>
            <a:ext cx="120431" cy="5849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>
            <a:stCxn id="14" idx="0"/>
            <a:endCxn id="18" idx="4"/>
          </p:cNvCxnSpPr>
          <p:nvPr/>
        </p:nvCxnSpPr>
        <p:spPr>
          <a:xfrm flipV="1">
            <a:off x="3134809" y="3272813"/>
            <a:ext cx="44563" cy="5058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>
            <a:stCxn id="18" idx="5"/>
            <a:endCxn id="26" idx="1"/>
          </p:cNvCxnSpPr>
          <p:nvPr/>
        </p:nvCxnSpPr>
        <p:spPr>
          <a:xfrm>
            <a:off x="3251214" y="3243055"/>
            <a:ext cx="390831" cy="583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>
            <a:stCxn id="18" idx="7"/>
            <a:endCxn id="25" idx="3"/>
          </p:cNvCxnSpPr>
          <p:nvPr/>
        </p:nvCxnSpPr>
        <p:spPr>
          <a:xfrm flipV="1">
            <a:off x="3251214" y="2541578"/>
            <a:ext cx="519901" cy="557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>
            <a:stCxn id="53" idx="7"/>
            <a:endCxn id="18" idx="3"/>
          </p:cNvCxnSpPr>
          <p:nvPr/>
        </p:nvCxnSpPr>
        <p:spPr>
          <a:xfrm flipV="1">
            <a:off x="2783741" y="3243055"/>
            <a:ext cx="323789" cy="296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/>
          <p:cNvCxnSpPr/>
          <p:nvPr/>
        </p:nvCxnSpPr>
        <p:spPr>
          <a:xfrm>
            <a:off x="1593354" y="3044163"/>
            <a:ext cx="1484418" cy="10946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3280284" y="2853189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y</a:t>
            </a:r>
            <a:endParaRPr kumimoji="1"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1098419" y="2877081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x</a:t>
            </a:r>
            <a:endParaRPr kumimoji="1" lang="zh-CN" altLang="en-US" dirty="0"/>
          </a:p>
        </p:txBody>
      </p:sp>
      <p:cxnSp>
        <p:nvCxnSpPr>
          <p:cNvPr id="38" name="直线连接符 37"/>
          <p:cNvCxnSpPr>
            <a:stCxn id="18" idx="6"/>
            <a:endCxn id="42" idx="2"/>
          </p:cNvCxnSpPr>
          <p:nvPr/>
        </p:nvCxnSpPr>
        <p:spPr>
          <a:xfrm>
            <a:off x="3280972" y="3171213"/>
            <a:ext cx="460385" cy="67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>
            <a:spLocks noChangeAspect="1"/>
          </p:cNvSpPr>
          <p:nvPr/>
        </p:nvSpPr>
        <p:spPr>
          <a:xfrm>
            <a:off x="3741357" y="3137591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2957341" y="2281415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>
            <a:off x="2610299" y="3509977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258029" y="2341233"/>
            <a:ext cx="2937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prefers to connect to y if</a:t>
            </a:r>
          </a:p>
          <a:p>
            <a:r>
              <a:rPr kumimoji="1" lang="en-US" altLang="zh-CN" dirty="0" smtClean="0"/>
              <a:t>y is popular.</a:t>
            </a:r>
          </a:p>
          <a:p>
            <a:endParaRPr kumimoji="1" lang="en-US" altLang="zh-CN" dirty="0" smtClean="0"/>
          </a:p>
        </p:txBody>
      </p:sp>
      <p:sp>
        <p:nvSpPr>
          <p:cNvPr id="95" name="文本框 94"/>
          <p:cNvSpPr txBox="1"/>
          <p:nvPr/>
        </p:nvSpPr>
        <p:spPr>
          <a:xfrm>
            <a:off x="467202" y="4322879"/>
            <a:ext cx="67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First-order heuristic, only involves 1-hop neighbors. </a:t>
            </a:r>
            <a:endParaRPr kumimoji="1" lang="en-US" altLang="zh-CN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26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Heuristic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Methods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for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LP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7202" y="1417638"/>
                <a:ext cx="6797198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kumimoji="1" lang="en-US" altLang="zh-CN" dirty="0" smtClean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err="1" smtClean="0">
                    <a:solidFill>
                      <a:srgbClr val="C00000"/>
                    </a:solidFill>
                  </a:rPr>
                  <a:t>Adamic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-Adar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(AA)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/>
                  <a:t>heuristic: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kumimoji="1" lang="zh-CN" alt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  <m:r>
                          <a:rPr kumimoji="1" lang="en-US" altLang="zh-CN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𝛤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hr-HR" altLang="zh-CN" dirty="0"/>
                          <m:t>∩</m:t>
                        </m:r>
                        <m:r>
                          <a:rPr kumimoji="1" lang="zh-CN" alt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𝛤</m:t>
                        </m:r>
                        <m:d>
                          <m:dPr>
                            <m:ctrlP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kumimoji="1" lang="en-US" altLang="zh-CN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</m:d>
                      </m:sub>
                      <m:sup/>
                      <m:e>
                        <m:f>
                          <m:fPr>
                            <m:ctrlPr>
                              <a:rPr kumimoji="1" lang="bg-BG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Pr>
                          <m:num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kumimoji="1" lang="en-US" altLang="zh-CN" b="0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log</m:t>
                            </m:r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⁡|</m:t>
                            </m:r>
                            <m:r>
                              <a:rPr kumimoji="1" lang="zh-CN" alt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𝛤</m:t>
                            </m:r>
                            <m:d>
                              <m:dPr>
                                <m:ctrlPr>
                                  <a:rPr kumimoji="1" lang="en-US" altLang="zh-CN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|</m:t>
                            </m:r>
                          </m:den>
                        </m:f>
                      </m:e>
                    </m:nary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02" y="1417638"/>
                <a:ext cx="6797198" cy="793551"/>
              </a:xfrm>
              <a:prstGeom prst="rect">
                <a:avLst/>
              </a:prstGeom>
              <a:blipFill rotWithShape="0">
                <a:blip r:embed="rId3"/>
                <a:stretch>
                  <a:fillRect l="-628" t="-48462" b="-4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>
            <a:spLocks noChangeAspect="1"/>
          </p:cNvSpPr>
          <p:nvPr/>
        </p:nvSpPr>
        <p:spPr>
          <a:xfrm>
            <a:off x="2434147" y="2535206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B0F0"/>
              </a:solidFill>
            </a:endParaRPr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456255" y="3281023"/>
            <a:ext cx="203200" cy="203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143873" y="3390489"/>
            <a:ext cx="203200" cy="203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2920017" y="2586114"/>
            <a:ext cx="203200" cy="203200"/>
          </a:xfrm>
          <a:prstGeom prst="ellipse">
            <a:avLst/>
          </a:prstGeom>
          <a:solidFill>
            <a:srgbClr val="92D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883173" y="3775144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1014643" y="2804113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807458" y="2689012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678388" y="4117654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线连接符 27"/>
          <p:cNvCxnSpPr>
            <a:stCxn id="16" idx="7"/>
            <a:endCxn id="11" idx="3"/>
          </p:cNvCxnSpPr>
          <p:nvPr/>
        </p:nvCxnSpPr>
        <p:spPr>
          <a:xfrm flipV="1">
            <a:off x="1629697" y="2708648"/>
            <a:ext cx="834208" cy="602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23" idx="7"/>
            <a:endCxn id="16" idx="3"/>
          </p:cNvCxnSpPr>
          <p:nvPr/>
        </p:nvCxnSpPr>
        <p:spPr>
          <a:xfrm flipV="1">
            <a:off x="1056615" y="3454465"/>
            <a:ext cx="429398" cy="350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>
            <a:stCxn id="16" idx="5"/>
          </p:cNvCxnSpPr>
          <p:nvPr/>
        </p:nvCxnSpPr>
        <p:spPr>
          <a:xfrm>
            <a:off x="1629697" y="3454465"/>
            <a:ext cx="599513" cy="654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4" idx="5"/>
            <a:endCxn id="16" idx="1"/>
          </p:cNvCxnSpPr>
          <p:nvPr/>
        </p:nvCxnSpPr>
        <p:spPr>
          <a:xfrm>
            <a:off x="1188085" y="2977555"/>
            <a:ext cx="297928" cy="3332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11" idx="0"/>
            <a:endCxn id="50" idx="4"/>
          </p:cNvCxnSpPr>
          <p:nvPr/>
        </p:nvCxnSpPr>
        <p:spPr>
          <a:xfrm flipH="1" flipV="1">
            <a:off x="2514067" y="2326967"/>
            <a:ext cx="21680" cy="2082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>
            <a:stCxn id="11" idx="5"/>
            <a:endCxn id="18" idx="0"/>
          </p:cNvCxnSpPr>
          <p:nvPr/>
        </p:nvCxnSpPr>
        <p:spPr>
          <a:xfrm>
            <a:off x="2607589" y="2708648"/>
            <a:ext cx="637884" cy="6818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>
            <a:stCxn id="18" idx="5"/>
            <a:endCxn id="26" idx="1"/>
          </p:cNvCxnSpPr>
          <p:nvPr/>
        </p:nvCxnSpPr>
        <p:spPr>
          <a:xfrm>
            <a:off x="3317315" y="3563931"/>
            <a:ext cx="390831" cy="583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>
            <a:stCxn id="18" idx="7"/>
            <a:endCxn id="25" idx="3"/>
          </p:cNvCxnSpPr>
          <p:nvPr/>
        </p:nvCxnSpPr>
        <p:spPr>
          <a:xfrm flipV="1">
            <a:off x="3317315" y="2862454"/>
            <a:ext cx="519901" cy="557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>
            <a:endCxn id="18" idx="3"/>
          </p:cNvCxnSpPr>
          <p:nvPr/>
        </p:nvCxnSpPr>
        <p:spPr>
          <a:xfrm flipV="1">
            <a:off x="2372894" y="3563931"/>
            <a:ext cx="800737" cy="544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/>
          <p:cNvCxnSpPr/>
          <p:nvPr/>
        </p:nvCxnSpPr>
        <p:spPr>
          <a:xfrm>
            <a:off x="1659455" y="3365039"/>
            <a:ext cx="1484418" cy="10946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3388426" y="3184576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1169207" y="3194484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x</a:t>
            </a:r>
            <a:endParaRPr kumimoji="1" lang="zh-CN" altLang="en-US" dirty="0"/>
          </a:p>
        </p:txBody>
      </p:sp>
      <p:cxnSp>
        <p:nvCxnSpPr>
          <p:cNvPr id="38" name="直线连接符 37"/>
          <p:cNvCxnSpPr>
            <a:stCxn id="18" idx="6"/>
            <a:endCxn id="42" idx="2"/>
          </p:cNvCxnSpPr>
          <p:nvPr/>
        </p:nvCxnSpPr>
        <p:spPr>
          <a:xfrm>
            <a:off x="3347073" y="3492089"/>
            <a:ext cx="460385" cy="67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>
            <a:spLocks noChangeAspect="1"/>
          </p:cNvSpPr>
          <p:nvPr/>
        </p:nvSpPr>
        <p:spPr>
          <a:xfrm>
            <a:off x="3807458" y="3458467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2412467" y="2123767"/>
            <a:ext cx="203200" cy="203200"/>
          </a:xfrm>
          <a:prstGeom prst="ellipse">
            <a:avLst/>
          </a:prstGeom>
          <a:solidFill>
            <a:srgbClr val="92D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>
            <a:off x="1949955" y="2522695"/>
            <a:ext cx="203200" cy="203200"/>
          </a:xfrm>
          <a:prstGeom prst="ellipse">
            <a:avLst/>
          </a:prstGeom>
          <a:solidFill>
            <a:srgbClr val="92D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258029" y="2271011"/>
            <a:ext cx="4154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Weighted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neighbors;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Popular common </a:t>
            </a:r>
            <a:r>
              <a:rPr kumimoji="1" lang="en-US" altLang="zh-CN" dirty="0" err="1" smtClean="0"/>
              <a:t>neigbhors</a:t>
            </a:r>
            <a:r>
              <a:rPr kumimoji="1" lang="en-US" altLang="zh-CN" dirty="0" smtClean="0"/>
              <a:t> contribute less.</a:t>
            </a:r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95" name="文本框 94"/>
          <p:cNvSpPr txBox="1"/>
          <p:nvPr/>
        </p:nvSpPr>
        <p:spPr>
          <a:xfrm>
            <a:off x="467202" y="4522569"/>
            <a:ext cx="6797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Second-order heuristic. Involves 2-hop neighbors of x and y.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2372127" y="3041652"/>
            <a:ext cx="203200" cy="203200"/>
          </a:xfrm>
          <a:prstGeom prst="ellipse">
            <a:avLst/>
          </a:prstGeom>
          <a:solidFill>
            <a:srgbClr val="92D05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cxnSp>
        <p:nvCxnSpPr>
          <p:cNvPr id="54" name="直线连接符 53"/>
          <p:cNvCxnSpPr>
            <a:stCxn id="45" idx="0"/>
            <a:endCxn id="11" idx="4"/>
          </p:cNvCxnSpPr>
          <p:nvPr/>
        </p:nvCxnSpPr>
        <p:spPr>
          <a:xfrm flipV="1">
            <a:off x="2473727" y="2738406"/>
            <a:ext cx="62020" cy="303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连接符 55"/>
          <p:cNvCxnSpPr>
            <a:stCxn id="53" idx="6"/>
            <a:endCxn id="11" idx="2"/>
          </p:cNvCxnSpPr>
          <p:nvPr/>
        </p:nvCxnSpPr>
        <p:spPr>
          <a:xfrm>
            <a:off x="2153155" y="2624295"/>
            <a:ext cx="280992" cy="12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/>
          <p:cNvCxnSpPr>
            <a:stCxn id="11" idx="6"/>
            <a:endCxn id="22" idx="2"/>
          </p:cNvCxnSpPr>
          <p:nvPr/>
        </p:nvCxnSpPr>
        <p:spPr>
          <a:xfrm>
            <a:off x="2637347" y="2636806"/>
            <a:ext cx="282670" cy="509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>
            <a:spLocks noChangeAspect="1"/>
          </p:cNvSpPr>
          <p:nvPr/>
        </p:nvSpPr>
        <p:spPr>
          <a:xfrm>
            <a:off x="2206125" y="4009530"/>
            <a:ext cx="203200" cy="203200"/>
          </a:xfrm>
          <a:prstGeom prst="ellipse">
            <a:avLst/>
          </a:prstGeom>
          <a:solidFill>
            <a:srgbClr val="0070C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2028321" y="3647148"/>
                <a:ext cx="676035" cy="376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sz="9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9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  <m:r>
                            <a:rPr kumimoji="1" lang="en-US" altLang="zh-CN" sz="9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321" y="3647148"/>
                <a:ext cx="676035" cy="376834"/>
              </a:xfrm>
              <a:prstGeom prst="rect">
                <a:avLst/>
              </a:prstGeom>
              <a:blipFill rotWithShape="0"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2448142" y="2260068"/>
                <a:ext cx="676035" cy="376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bg-BG" altLang="zh-CN" sz="9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CN" sz="9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1" lang="en-US" altLang="zh-CN" sz="900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  <m:r>
                            <a:rPr kumimoji="1" lang="en-US" altLang="zh-CN" sz="9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900" dirty="0"/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142" y="2260068"/>
                <a:ext cx="676035" cy="376834"/>
              </a:xfrm>
              <a:prstGeom prst="rect">
                <a:avLst/>
              </a:prstGeom>
              <a:blipFill rotWithShape="0">
                <a:blip r:embed="rId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文本框 100"/>
          <p:cNvSpPr txBox="1"/>
          <p:nvPr/>
        </p:nvSpPr>
        <p:spPr>
          <a:xfrm>
            <a:off x="2192895" y="2278540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a</a:t>
            </a:r>
            <a:endParaRPr kumimoji="1"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1903619" y="3966438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100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Heuristic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Methods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for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LP</a:t>
            </a:r>
            <a:endParaRPr 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67202" y="1417638"/>
                <a:ext cx="6797198" cy="674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charset="0"/>
                  <a:buChar char="•"/>
                </a:pPr>
                <a:r>
                  <a:rPr kumimoji="1" lang="en-US" altLang="zh-CN" dirty="0" smtClean="0"/>
                  <a:t>The</a:t>
                </a:r>
                <a:r>
                  <a:rPr kumimoji="1" lang="zh-CN" altLang="en-US" dirty="0"/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Katz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>
                    <a:solidFill>
                      <a:srgbClr val="C00000"/>
                    </a:solidFill>
                  </a:rPr>
                  <a:t>index</a:t>
                </a:r>
                <a:r>
                  <a:rPr kumimoji="1" lang="zh-CN" altLang="en-US" dirty="0" smtClean="0">
                    <a:solidFill>
                      <a:srgbClr val="C00000"/>
                    </a:solidFill>
                  </a:rPr>
                  <a:t> </a:t>
                </a:r>
                <a:r>
                  <a:rPr kumimoji="1" lang="en-US" altLang="zh-CN" dirty="0" smtClean="0"/>
                  <a:t>heuristic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is-IS" altLang="zh-CN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zh-CN" b="0" i="1" smtClean="0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kumimoji="1" lang="is-I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kumimoji="1" lang="is-IS" altLang="zh-CN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is-IS" altLang="zh-CN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p>
                            <m:r>
                              <a:rPr kumimoji="1" lang="en-US" altLang="zh-CN" b="0" i="1" smtClean="0">
                                <a:latin typeface="Cambria Math" charset="0"/>
                              </a:rPr>
                              <m:t>𝑙</m:t>
                            </m:r>
                          </m:sup>
                        </m:sSup>
                        <m:r>
                          <a:rPr kumimoji="1" lang="en-US" altLang="zh-CN" b="0" i="1" smtClean="0">
                            <a:latin typeface="Cambria Math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kumimoji="1" lang="en-US" altLang="zh-CN" b="0" i="0" smtClean="0">
                            <a:latin typeface="Cambria Math" charset="0"/>
                          </a:rPr>
                          <m:t>path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𝑥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,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𝑦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)=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𝑙</m:t>
                        </m:r>
                        <m:r>
                          <a:rPr kumimoji="1" lang="en-US" altLang="zh-CN" b="0" i="1" smtClean="0"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02" y="1417638"/>
                <a:ext cx="6797198" cy="674544"/>
              </a:xfrm>
              <a:prstGeom prst="rect">
                <a:avLst/>
              </a:prstGeom>
              <a:blipFill rotWithShape="0">
                <a:blip r:embed="rId3"/>
                <a:stretch>
                  <a:fillRect l="-628" t="-64545" b="-5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椭圆 10"/>
          <p:cNvSpPr>
            <a:spLocks noChangeAspect="1"/>
          </p:cNvSpPr>
          <p:nvPr/>
        </p:nvSpPr>
        <p:spPr>
          <a:xfrm>
            <a:off x="2450483" y="2488186"/>
            <a:ext cx="203200" cy="2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877068" y="3499794"/>
            <a:ext cx="203200" cy="2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3033209" y="3778629"/>
            <a:ext cx="203200" cy="2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1390154" y="2960147"/>
            <a:ext cx="203200" cy="203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3077772" y="3069613"/>
            <a:ext cx="203200" cy="203200"/>
          </a:xfrm>
          <a:prstGeom prst="ellipse">
            <a:avLst/>
          </a:prstGeom>
          <a:solidFill>
            <a:srgbClr val="FF0000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1525954" y="2228186"/>
            <a:ext cx="203200" cy="2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824597" y="2405433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817072" y="3454268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1365876" y="3670380"/>
            <a:ext cx="203200" cy="2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741357" y="2368136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26" name="椭圆 25"/>
          <p:cNvSpPr>
            <a:spLocks noChangeAspect="1"/>
          </p:cNvSpPr>
          <p:nvPr/>
        </p:nvSpPr>
        <p:spPr>
          <a:xfrm>
            <a:off x="3612287" y="3796778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cxnSp>
        <p:nvCxnSpPr>
          <p:cNvPr id="28" name="直线连接符 27"/>
          <p:cNvCxnSpPr>
            <a:stCxn id="16" idx="7"/>
            <a:endCxn id="11" idx="3"/>
          </p:cNvCxnSpPr>
          <p:nvPr/>
        </p:nvCxnSpPr>
        <p:spPr>
          <a:xfrm flipV="1">
            <a:off x="1563596" y="2661628"/>
            <a:ext cx="916645" cy="32827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/>
          <p:cNvCxnSpPr>
            <a:stCxn id="23" idx="7"/>
            <a:endCxn id="16" idx="3"/>
          </p:cNvCxnSpPr>
          <p:nvPr/>
        </p:nvCxnSpPr>
        <p:spPr>
          <a:xfrm flipV="1">
            <a:off x="990514" y="3133589"/>
            <a:ext cx="429398" cy="3504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>
            <a:stCxn id="16" idx="5"/>
            <a:endCxn id="12" idx="1"/>
          </p:cNvCxnSpPr>
          <p:nvPr/>
        </p:nvCxnSpPr>
        <p:spPr>
          <a:xfrm>
            <a:off x="1563596" y="3133589"/>
            <a:ext cx="343230" cy="39596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>
            <a:stCxn id="24" idx="0"/>
            <a:endCxn id="16" idx="4"/>
          </p:cNvCxnSpPr>
          <p:nvPr/>
        </p:nvCxnSpPr>
        <p:spPr>
          <a:xfrm flipV="1">
            <a:off x="1467476" y="3163347"/>
            <a:ext cx="24278" cy="50703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16" idx="0"/>
            <a:endCxn id="20" idx="4"/>
          </p:cNvCxnSpPr>
          <p:nvPr/>
        </p:nvCxnSpPr>
        <p:spPr>
          <a:xfrm flipV="1">
            <a:off x="1491754" y="2431386"/>
            <a:ext cx="135800" cy="52876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22" idx="5"/>
            <a:endCxn id="16" idx="1"/>
          </p:cNvCxnSpPr>
          <p:nvPr/>
        </p:nvCxnSpPr>
        <p:spPr>
          <a:xfrm>
            <a:off x="998039" y="2578875"/>
            <a:ext cx="421873" cy="4110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/>
          <p:cNvCxnSpPr>
            <a:stCxn id="11" idx="5"/>
            <a:endCxn id="18" idx="0"/>
          </p:cNvCxnSpPr>
          <p:nvPr/>
        </p:nvCxnSpPr>
        <p:spPr>
          <a:xfrm>
            <a:off x="2623925" y="2661628"/>
            <a:ext cx="555447" cy="40798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/>
          <p:cNvCxnSpPr>
            <a:stCxn id="14" idx="0"/>
            <a:endCxn id="18" idx="4"/>
          </p:cNvCxnSpPr>
          <p:nvPr/>
        </p:nvCxnSpPr>
        <p:spPr>
          <a:xfrm flipV="1">
            <a:off x="3134809" y="3272813"/>
            <a:ext cx="44563" cy="50581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连接符 68"/>
          <p:cNvCxnSpPr>
            <a:stCxn id="18" idx="5"/>
            <a:endCxn id="26" idx="1"/>
          </p:cNvCxnSpPr>
          <p:nvPr/>
        </p:nvCxnSpPr>
        <p:spPr>
          <a:xfrm>
            <a:off x="3251214" y="3243055"/>
            <a:ext cx="390831" cy="583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线连接符 71"/>
          <p:cNvCxnSpPr>
            <a:stCxn id="18" idx="7"/>
            <a:endCxn id="25" idx="3"/>
          </p:cNvCxnSpPr>
          <p:nvPr/>
        </p:nvCxnSpPr>
        <p:spPr>
          <a:xfrm flipV="1">
            <a:off x="3251214" y="2541578"/>
            <a:ext cx="519901" cy="5577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>
            <a:stCxn id="12" idx="6"/>
            <a:endCxn id="18" idx="3"/>
          </p:cNvCxnSpPr>
          <p:nvPr/>
        </p:nvCxnSpPr>
        <p:spPr>
          <a:xfrm flipV="1">
            <a:off x="2080268" y="3243055"/>
            <a:ext cx="1027262" cy="358339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/>
          <p:cNvCxnSpPr/>
          <p:nvPr/>
        </p:nvCxnSpPr>
        <p:spPr>
          <a:xfrm>
            <a:off x="1593354" y="3044163"/>
            <a:ext cx="1484418" cy="109466"/>
          </a:xfrm>
          <a:prstGeom prst="line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3290794" y="2895231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y</a:t>
            </a:r>
            <a:endParaRPr kumimoji="1"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1098419" y="2877081"/>
            <a:ext cx="38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x</a:t>
            </a:r>
            <a:endParaRPr kumimoji="1" lang="zh-CN" altLang="en-US" dirty="0"/>
          </a:p>
        </p:txBody>
      </p:sp>
      <p:cxnSp>
        <p:nvCxnSpPr>
          <p:cNvPr id="38" name="直线连接符 37"/>
          <p:cNvCxnSpPr>
            <a:stCxn id="18" idx="6"/>
            <a:endCxn id="42" idx="2"/>
          </p:cNvCxnSpPr>
          <p:nvPr/>
        </p:nvCxnSpPr>
        <p:spPr>
          <a:xfrm>
            <a:off x="3280972" y="3171213"/>
            <a:ext cx="460385" cy="67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>
            <a:spLocks noChangeAspect="1"/>
          </p:cNvSpPr>
          <p:nvPr/>
        </p:nvSpPr>
        <p:spPr>
          <a:xfrm>
            <a:off x="3741357" y="3137591"/>
            <a:ext cx="203200" cy="20320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53" name="椭圆 52"/>
          <p:cNvSpPr>
            <a:spLocks noChangeAspect="1"/>
          </p:cNvSpPr>
          <p:nvPr/>
        </p:nvSpPr>
        <p:spPr>
          <a:xfrm>
            <a:off x="2299707" y="3949395"/>
            <a:ext cx="203200" cy="2032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4258029" y="2341233"/>
                <a:ext cx="4006290" cy="2590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 smtClean="0"/>
                  <a:t>Sum all paths between x and y; each</a:t>
                </a:r>
              </a:p>
              <a:p>
                <a:r>
                  <a:rPr kumimoji="1" lang="en-US" altLang="zh-CN" dirty="0" smtClean="0"/>
                  <a:t>path discounted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kumimoji="1" lang="en-US" altLang="zh-CN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p>
                        <m:r>
                          <a:rPr kumimoji="1" lang="en-US" altLang="zh-CN" b="0" i="1" smtClean="0">
                            <a:latin typeface="Cambria Math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kumimoji="1" lang="en-US" altLang="zh-CN" dirty="0" smtClean="0"/>
                  <a:t>.</a:t>
                </a:r>
              </a:p>
              <a:p>
                <a:endParaRPr kumimoji="1" lang="en-US" altLang="zh-CN" dirty="0"/>
              </a:p>
              <a:p>
                <a14:m>
                  <m:oMath xmlns:m="http://schemas.openxmlformats.org/officeDocument/2006/math">
                    <m:r>
                      <a:rPr kumimoji="1" lang="en-US" altLang="zh-CN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kumimoji="1" lang="en-US" altLang="zh-CN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&lt;1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 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discount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factor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is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the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length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of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a</a:t>
                </a:r>
                <a:r>
                  <a:rPr kumimoji="1" lang="zh-CN" altLang="en-US" dirty="0" smtClean="0"/>
                  <a:t> </a:t>
                </a:r>
                <a:r>
                  <a:rPr kumimoji="1" lang="en-US" altLang="zh-CN" dirty="0" smtClean="0"/>
                  <a:t>path</a:t>
                </a:r>
              </a:p>
              <a:p>
                <a:endParaRPr kumimoji="1" lang="en-US" altLang="zh-CN" dirty="0"/>
              </a:p>
              <a:p>
                <a:r>
                  <a:rPr kumimoji="1" lang="en-US" altLang="zh-CN" dirty="0" smtClean="0"/>
                  <a:t>Longer paths contribute less.</a:t>
                </a:r>
              </a:p>
              <a:p>
                <a:endParaRPr kumimoji="1" lang="en-US" altLang="zh-CN" dirty="0" smtClean="0"/>
              </a:p>
              <a:p>
                <a:endParaRPr kumimoji="1" lang="en-US" altLang="zh-CN" dirty="0" smtClean="0"/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029" y="2341233"/>
                <a:ext cx="4006290" cy="2590261"/>
              </a:xfrm>
              <a:prstGeom prst="rect">
                <a:avLst/>
              </a:prstGeom>
              <a:blipFill rotWithShape="0">
                <a:blip r:embed="rId4"/>
                <a:stretch>
                  <a:fillRect l="-1216" t="-1176" r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本框 94"/>
          <p:cNvSpPr txBox="1"/>
          <p:nvPr/>
        </p:nvSpPr>
        <p:spPr>
          <a:xfrm>
            <a:off x="467202" y="4658159"/>
            <a:ext cx="6797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/>
              <a:t>High-order heuristics; need to search the entire graph.</a:t>
            </a:r>
          </a:p>
        </p:txBody>
      </p:sp>
      <p:cxnSp>
        <p:nvCxnSpPr>
          <p:cNvPr id="43" name="直线连接符 42"/>
          <p:cNvCxnSpPr>
            <a:stCxn id="24" idx="6"/>
            <a:endCxn id="53" idx="2"/>
          </p:cNvCxnSpPr>
          <p:nvPr/>
        </p:nvCxnSpPr>
        <p:spPr>
          <a:xfrm>
            <a:off x="1569076" y="3771980"/>
            <a:ext cx="730631" cy="27901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>
            <a:stCxn id="53" idx="6"/>
            <a:endCxn id="14" idx="3"/>
          </p:cNvCxnSpPr>
          <p:nvPr/>
        </p:nvCxnSpPr>
        <p:spPr>
          <a:xfrm flipV="1">
            <a:off x="2502907" y="3952071"/>
            <a:ext cx="560060" cy="9892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/>
          <p:cNvCxnSpPr>
            <a:stCxn id="20" idx="6"/>
            <a:endCxn id="11" idx="2"/>
          </p:cNvCxnSpPr>
          <p:nvPr/>
        </p:nvCxnSpPr>
        <p:spPr>
          <a:xfrm>
            <a:off x="1729154" y="2329786"/>
            <a:ext cx="721329" cy="260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幻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510BAE0-FE01-6A4B-AA30-03FEC9D34E0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8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20584</TotalTime>
  <Words>4368</Words>
  <Application>Microsoft Macintosh PowerPoint</Application>
  <PresentationFormat>全屏显示(4:3)</PresentationFormat>
  <Paragraphs>855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</vt:lpstr>
      <vt:lpstr>Ayuthaya</vt:lpstr>
      <vt:lpstr>Calibri</vt:lpstr>
      <vt:lpstr>Cambria Math</vt:lpstr>
      <vt:lpstr>DengXian</vt:lpstr>
      <vt:lpstr>Mangal</vt:lpstr>
      <vt:lpstr>Times</vt:lpstr>
      <vt:lpstr>Times New Roman</vt:lpstr>
      <vt:lpstr>黑体</vt:lpstr>
      <vt:lpstr>宋体</vt:lpstr>
      <vt:lpstr>Office Theme</vt:lpstr>
      <vt:lpstr>Weisfeiler-Lehman Neural Machine for Link Prediction  </vt:lpstr>
      <vt:lpstr>Link Prediction (LP) Problem</vt:lpstr>
      <vt:lpstr>Link Prediction (LP) Problem</vt:lpstr>
      <vt:lpstr>Link Prediction (LP) Problem</vt:lpstr>
      <vt:lpstr>Heuristic Methods for LP</vt:lpstr>
      <vt:lpstr>Heuristic Methods for LP</vt:lpstr>
      <vt:lpstr>Heuristic Methods for LP</vt:lpstr>
      <vt:lpstr>Heuristic Methods for LP</vt:lpstr>
      <vt:lpstr>Heuristic Methods for LP</vt:lpstr>
      <vt:lpstr>Problems of Heuristic Methods</vt:lpstr>
      <vt:lpstr>Problems of Heuristic Methods</vt:lpstr>
      <vt:lpstr>Problems of Heuristic Methods</vt:lpstr>
      <vt:lpstr>Weisfeiler-Lehman Neural Machine</vt:lpstr>
      <vt:lpstr>Subgraph Extraction</vt:lpstr>
      <vt:lpstr>Subgraph Extraction</vt:lpstr>
      <vt:lpstr>Graph Labeling</vt:lpstr>
      <vt:lpstr>Graph Labeling</vt:lpstr>
      <vt:lpstr>The Weisfeiler-Lehman Algorithm</vt:lpstr>
      <vt:lpstr>The Weisfeiler-Lehman Algorithm</vt:lpstr>
      <vt:lpstr>The Weisfeiler-Lehman Algorithm</vt:lpstr>
      <vt:lpstr>The Weisfeiler-Lehman Algorithm</vt:lpstr>
      <vt:lpstr>The Palette-WL Algorithm</vt:lpstr>
      <vt:lpstr>Encoding into Adjacency Matrix</vt:lpstr>
      <vt:lpstr>Encoding into Adjacency Matrix</vt:lpstr>
      <vt:lpstr>Visualization Experiments</vt:lpstr>
      <vt:lpstr>Visualization Experiments</vt:lpstr>
      <vt:lpstr>Visualization Experiments</vt:lpstr>
      <vt:lpstr>WLNM vs Heuristic Methods</vt:lpstr>
      <vt:lpstr>WLNM vs WLLR</vt:lpstr>
      <vt:lpstr>Palette-WL vs Other Graph Labelings</vt:lpstr>
      <vt:lpstr>Conclusions</vt:lpstr>
      <vt:lpstr>Thanks! Questions?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default</dc:creator>
  <cp:lastModifiedBy>Zhang, Muhan</cp:lastModifiedBy>
  <cp:revision>284</cp:revision>
  <dcterms:created xsi:type="dcterms:W3CDTF">2013-07-09T17:46:55Z</dcterms:created>
  <dcterms:modified xsi:type="dcterms:W3CDTF">2018-02-26T23:46:17Z</dcterms:modified>
</cp:coreProperties>
</file>